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 id="325" r:id="rId3"/>
    <p:sldId id="267" r:id="rId4"/>
    <p:sldId id="279" r:id="rId5"/>
    <p:sldId id="326" r:id="rId6"/>
    <p:sldId id="327" r:id="rId7"/>
    <p:sldId id="367" r:id="rId8"/>
    <p:sldId id="337" r:id="rId9"/>
    <p:sldId id="328" r:id="rId10"/>
    <p:sldId id="329" r:id="rId11"/>
    <p:sldId id="330" r:id="rId12"/>
    <p:sldId id="331" r:id="rId13"/>
    <p:sldId id="332" r:id="rId14"/>
    <p:sldId id="333" r:id="rId15"/>
    <p:sldId id="335" r:id="rId16"/>
    <p:sldId id="336" r:id="rId17"/>
    <p:sldId id="334" r:id="rId18"/>
    <p:sldId id="338" r:id="rId19"/>
    <p:sldId id="339" r:id="rId20"/>
    <p:sldId id="340" r:id="rId21"/>
    <p:sldId id="341" r:id="rId22"/>
    <p:sldId id="357" r:id="rId23"/>
    <p:sldId id="342" r:id="rId24"/>
    <p:sldId id="343" r:id="rId25"/>
    <p:sldId id="344" r:id="rId26"/>
    <p:sldId id="345" r:id="rId27"/>
    <p:sldId id="346" r:id="rId28"/>
    <p:sldId id="347" r:id="rId29"/>
    <p:sldId id="348" r:id="rId30"/>
    <p:sldId id="349" r:id="rId31"/>
    <p:sldId id="358" r:id="rId32"/>
    <p:sldId id="359" r:id="rId33"/>
    <p:sldId id="360" r:id="rId34"/>
    <p:sldId id="361" r:id="rId35"/>
    <p:sldId id="350" r:id="rId36"/>
    <p:sldId id="362" r:id="rId37"/>
    <p:sldId id="351" r:id="rId38"/>
    <p:sldId id="354" r:id="rId39"/>
    <p:sldId id="352" r:id="rId40"/>
    <p:sldId id="356" r:id="rId41"/>
    <p:sldId id="355" r:id="rId42"/>
    <p:sldId id="353" r:id="rId43"/>
    <p:sldId id="363" r:id="rId44"/>
    <p:sldId id="364" r:id="rId45"/>
    <p:sldId id="365" r:id="rId46"/>
    <p:sldId id="366" r:id="rId47"/>
    <p:sldId id="368" r:id="rId48"/>
    <p:sldId id="369" r:id="rId4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A0F"/>
    <a:srgbClr val="F05421"/>
    <a:srgbClr val="ABD145"/>
    <a:srgbClr val="00ABBA"/>
    <a:srgbClr val="9CD9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29"/>
    <p:restoredTop sz="96330"/>
  </p:normalViewPr>
  <p:slideViewPr>
    <p:cSldViewPr snapToGrid="0">
      <p:cViewPr varScale="1">
        <p:scale>
          <a:sx n="103" d="100"/>
          <a:sy n="103" d="100"/>
        </p:scale>
        <p:origin x="100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81B20A24-6D28-AD79-8245-FA99B70E4DB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466344" y="246888"/>
            <a:ext cx="4932468" cy="2532888"/>
          </a:xfrm>
          <a:prstGeom prst="rect">
            <a:avLst/>
          </a:prstGeom>
        </p:spPr>
      </p:pic>
      <p:sp>
        <p:nvSpPr>
          <p:cNvPr id="16" name="Rectangle 15">
            <a:extLst>
              <a:ext uri="{FF2B5EF4-FFF2-40B4-BE49-F238E27FC236}">
                <a16:creationId xmlns:a16="http://schemas.microsoft.com/office/drawing/2014/main" id="{5E50542F-CCF5-8CAF-AB0E-BE54676B1320}"/>
              </a:ext>
            </a:extLst>
          </p:cNvPr>
          <p:cNvSpPr/>
          <p:nvPr userDrawn="1"/>
        </p:nvSpPr>
        <p:spPr>
          <a:xfrm>
            <a:off x="1524000" y="2743200"/>
            <a:ext cx="10668000" cy="4114800"/>
          </a:xfrm>
          <a:prstGeom prst="rect">
            <a:avLst/>
          </a:prstGeom>
          <a:solidFill>
            <a:srgbClr val="9CD9D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3E2521-80D0-8C6F-39BE-42C8AB1DFC19}"/>
              </a:ext>
            </a:extLst>
          </p:cNvPr>
          <p:cNvSpPr>
            <a:spLocks noGrp="1"/>
          </p:cNvSpPr>
          <p:nvPr>
            <p:ph type="ctrTitle"/>
          </p:nvPr>
        </p:nvSpPr>
        <p:spPr>
          <a:xfrm>
            <a:off x="2773680" y="3108960"/>
            <a:ext cx="8456572" cy="1788160"/>
          </a:xfrm>
        </p:spPr>
        <p:txBody>
          <a:bodyPr lIns="0" tIns="0" rIns="0" bIns="0" anchor="b">
            <a:normAutofit/>
          </a:bodyPr>
          <a:lstStyle>
            <a:lvl1pPr algn="l">
              <a:defRPr sz="5400" b="1">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6C6A8710-CCE4-5BEE-450E-C8B721836B1E}"/>
              </a:ext>
            </a:extLst>
          </p:cNvPr>
          <p:cNvSpPr>
            <a:spLocks noGrp="1"/>
          </p:cNvSpPr>
          <p:nvPr>
            <p:ph type="subTitle" idx="1"/>
          </p:nvPr>
        </p:nvSpPr>
        <p:spPr>
          <a:xfrm>
            <a:off x="2773679" y="5120640"/>
            <a:ext cx="8456571" cy="1487919"/>
          </a:xfrm>
        </p:spPr>
        <p:txBody>
          <a:bodyPr lIns="0" tIns="0" rIns="0" bIns="0">
            <a:normAutofit/>
          </a:bodyPr>
          <a:lstStyle>
            <a:lvl1pPr marL="0" indent="0" algn="l">
              <a:buNone/>
              <a:defRPr sz="36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84748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BA61-D15E-A6EE-010D-A901543DF29F}"/>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EA506708-E023-8D3B-B886-85273A3D92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8C81A5D-AE27-63A6-B2B7-02813EC7AB92}"/>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0E4E4874-9F63-12D1-6BEC-7D30D414DB9C}"/>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4D07B574-5E60-1751-2B0E-E64A5E822AFF}"/>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BA5779F-6E49-F263-017C-5DC407F44102}"/>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2C2B88B-EC64-4270-6654-BE93470AA927}"/>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FF71D3A-E7C4-B53F-D0E3-661D96994A3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9EA075C-C2DD-236F-6A1A-51800C05E4C0}"/>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959A272-507D-6F39-1D57-FABAD06EFB60}"/>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34F6F94-2C4F-DEE3-3810-B8D531BE6DE7}"/>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9FF9EA9-9DB2-C7E7-B505-4003DD7D2652}"/>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82A62CA-284B-3B06-A54E-BADA15F9AB8C}"/>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5430703-7E27-278F-A1AE-54E96C7F091E}"/>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38080F6C-F65F-8A5D-C7C4-BC8B4D536C95}"/>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6B34441F-85C4-4E79-1FAB-EA4A7A87CB8C}"/>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86E561-96CD-1EAC-9300-D5DEC1EBFA50}"/>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49BB20D-4F9B-9F6E-D225-1621E82BCCEF}"/>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D206B84F-8B90-8E95-4F29-76E0095F82BB}"/>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99D78972-BFFB-903C-DE66-A95A35E131C7}"/>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EDB1110-0CED-67EF-B2C2-6E67547D0187}"/>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F031235-7F49-6C95-B0AB-511AA2E2B76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FF4B0D2-D90E-51C9-5878-F32745F0B536}"/>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B518A0D-8974-EBD2-B238-613413C8E600}"/>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1E3545E3-5A14-B71C-5CA8-782553ED736A}"/>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2AE46565-F7AF-428D-9BA2-5B6001C8396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581794C3-130C-76BF-CEE0-4EF20613C0AD}"/>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70261EF2-315B-5F0C-AFA4-F462DB774180}"/>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9D09C105-A1ED-0321-5314-2EB4AA50AC55}"/>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ADBB8D68-FF77-59D5-7610-78B3EBB832F9}"/>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9AE2C710-210B-B343-5794-56EC4ED62171}"/>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EBEE2ED9-AFF3-8AE0-D633-214B9DEF362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97CF4678-D17A-6F0C-9943-E6BDDC3864B7}"/>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C1A15594-CDE1-A3F8-A59A-D961CD9F3DA1}"/>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4EEEF433-4C60-EEAD-AA00-D71AA565FE1C}"/>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4E60B520-E56D-5621-E16F-8F1E20A164F9}"/>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E183203A-D23E-3059-951F-BB8C8AB34544}"/>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3C73F2C0-B0C5-6BD8-60D2-D7DCB232DA01}"/>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D9143E3-5C2B-7DBB-B97F-F6D4E12E160C}"/>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E5F29FA4-C9E1-E6A5-D0D5-83B17F7EB656}"/>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45E2CF8E-E8D0-F34C-9E68-01109B27EAD1}"/>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73D5CFE-0F5F-4E4C-FFAF-E62D211FFFAC}"/>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E4E079A8-89C8-B43A-BD5F-B4FA9F8519B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8F395CE6-D3CF-86AF-0BD8-47393DCA43A9}"/>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AE5E8B66-3308-BEB4-F89C-5798ACCD2BE4}"/>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DBEAC102-E30F-474B-1888-7ECF24A6DB3A}"/>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228AB7B0-E160-08AF-0643-19283AB3583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698E4089-F795-5BF8-AE02-63EA185E55A8}"/>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CFDC08E-DEB0-2018-8B81-035AA14D2798}"/>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58BBEA54-DB86-E8CF-D195-8ED3C2D7C8B6}"/>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93D3EE8F-CA3B-F607-3AB5-F944D69DDFB8}"/>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AF35609-EE5B-2E0D-E0E2-1B8A81AE3655}"/>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547BE731-99CA-EEB6-315C-4962B111FF53}"/>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130C2E78-8E76-308C-DD0E-F5D45DA8FA41}"/>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B3EA0A87-39A9-6B10-706F-976185EAFA81}"/>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C4A530FA-898E-363C-C42E-56506E8E2EC7}"/>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921128B-EA00-2B7D-C668-7E348C87D8B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8" name="Graphic 7">
            <a:extLst>
              <a:ext uri="{FF2B5EF4-FFF2-40B4-BE49-F238E27FC236}">
                <a16:creationId xmlns:a16="http://schemas.microsoft.com/office/drawing/2014/main" id="{9A014CF9-223A-5266-04A2-8D9CC551D48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46230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E9D5AA-7DC9-2B9E-182B-E104A79CA577}"/>
              </a:ext>
            </a:extLst>
          </p:cNvPr>
          <p:cNvSpPr>
            <a:spLocks noGrp="1"/>
          </p:cNvSpPr>
          <p:nvPr>
            <p:ph type="title" orient="vert"/>
          </p:nvPr>
        </p:nvSpPr>
        <p:spPr>
          <a:xfrm>
            <a:off x="8724900" y="548640"/>
            <a:ext cx="2628900" cy="5811838"/>
          </a:xfrm>
        </p:spPr>
        <p:txBody>
          <a:bodyPr vert="eaVert"/>
          <a:lstStyle>
            <a:lvl1pPr>
              <a:defRPr>
                <a:solidFill>
                  <a:srgbClr val="00ABBA"/>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D5FDDAC8-086C-4599-9956-219F3D86D45E}"/>
              </a:ext>
            </a:extLst>
          </p:cNvPr>
          <p:cNvSpPr>
            <a:spLocks noGrp="1"/>
          </p:cNvSpPr>
          <p:nvPr>
            <p:ph type="body" orient="vert" idx="1"/>
          </p:nvPr>
        </p:nvSpPr>
        <p:spPr>
          <a:xfrm>
            <a:off x="838200" y="548640"/>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8A84891-ADFC-A86D-4B24-CE7F94F13E10}"/>
              </a:ext>
            </a:extLst>
          </p:cNvPr>
          <p:cNvSpPr>
            <a:spLocks noGrp="1"/>
          </p:cNvSpPr>
          <p:nvPr>
            <p:ph type="sldNum" sz="quarter" idx="12"/>
          </p:nvPr>
        </p:nvSpPr>
        <p:spPr>
          <a:xfrm rot="5400000">
            <a:off x="198437" y="5720716"/>
            <a:ext cx="914400" cy="365125"/>
          </a:xfrm>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8AE7FD4B-FEA0-8CF0-6549-E380523E899F}"/>
              </a:ext>
            </a:extLst>
          </p:cNvPr>
          <p:cNvGrpSpPr/>
          <p:nvPr userDrawn="1"/>
        </p:nvGrpSpPr>
        <p:grpSpPr>
          <a:xfrm rot="5400000">
            <a:off x="8689341" y="3314702"/>
            <a:ext cx="6858000" cy="228600"/>
            <a:chOff x="0" y="0"/>
            <a:chExt cx="6855781" cy="228600"/>
          </a:xfrm>
        </p:grpSpPr>
        <p:sp>
          <p:nvSpPr>
            <p:cNvPr id="5" name="Rectangle 4">
              <a:extLst>
                <a:ext uri="{FF2B5EF4-FFF2-40B4-BE49-F238E27FC236}">
                  <a16:creationId xmlns:a16="http://schemas.microsoft.com/office/drawing/2014/main" id="{C52A7BD6-621D-BE0F-A2DD-12C5697D4A07}"/>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703E4C18-3B2A-5020-15AF-521F210D3EB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E57F7CF7-F1EA-834D-8FA3-4FC4496EC4F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27FEADA-C8C3-3477-C471-0298E260EABD}"/>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485062D-B16B-6795-DF16-F559136F1F77}"/>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557125D-CCC4-D505-2DB8-06418CDB9650}"/>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47EBCA9-17AA-C6D2-62DD-7F5D34465953}"/>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AB87900-7CE6-8889-C93C-BE9BEA9D67B8}"/>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A2DEEE5B-A123-4742-257A-E23173ECFCCD}"/>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292D67A-0E3D-8F10-EE05-CD98EFD0FA64}"/>
                </a:ext>
              </a:extLst>
            </p:cNvPr>
            <p:cNvSpPr/>
            <p:nvPr userDrawn="1"/>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0FA4796-F731-D035-29FF-58C894E8D207}"/>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A480EE4-266B-CA07-2D41-18C64F9DD315}"/>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CB08361-6158-43CE-D435-213D9BEC2A6B}"/>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B8520A87-5E69-913B-82BF-0D07D3A9F037}"/>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9B80BF9-417A-F061-29FA-B0A990268BBE}"/>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DE499C1C-9262-E029-A0C5-0AC55AA7FCEB}"/>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E2EC817-5F8D-FC8C-5CE7-F0C34ED87EBF}"/>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4D2ED7E-BAAF-3A7F-791C-309E95920A9D}"/>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133147F3-253D-6C17-D746-BB0A4F8C3A1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B4B51732-F221-54F4-40D1-ED7E8A8EDD23}"/>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6507184-FC1E-3FEA-1DB7-85E66CB60184}"/>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D637974-8725-366E-42B7-1EBF9870E5F2}"/>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DEAA1A12-3F59-A78D-82AF-D94D1F0B9D75}"/>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A636686A-118D-0880-EE0C-F0DAF7812A25}"/>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04F3CF8B-41DC-4B3D-7D5A-1150F24A6080}"/>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1554CB18-B226-DCFF-B120-C81FB5F1E795}"/>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6BC9E4F9-015C-818D-31C4-4230F3C8BBD8}"/>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D093B98-9A04-1CA4-14FF-6CB55E1032EA}"/>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B7ACB43A-FE91-52CF-84D1-917B73D4DC85}"/>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0A74A16-A304-BE33-D913-178179662E68}"/>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0" name="Graphic 59">
            <a:extLst>
              <a:ext uri="{FF2B5EF4-FFF2-40B4-BE49-F238E27FC236}">
                <a16:creationId xmlns:a16="http://schemas.microsoft.com/office/drawing/2014/main" id="{69D49073-4819-5D08-EFB9-DBD39C7201F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rot="5400000">
            <a:off x="-402336" y="658368"/>
            <a:ext cx="1883664" cy="967286"/>
          </a:xfrm>
          <a:prstGeom prst="rect">
            <a:avLst/>
          </a:prstGeom>
        </p:spPr>
      </p:pic>
    </p:spTree>
    <p:extLst>
      <p:ext uri="{BB962C8B-B14F-4D97-AF65-F5344CB8AC3E}">
        <p14:creationId xmlns:p14="http://schemas.microsoft.com/office/powerpoint/2010/main" val="2052260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0" name="Graphic 59">
            <a:extLst>
              <a:ext uri="{FF2B5EF4-FFF2-40B4-BE49-F238E27FC236}">
                <a16:creationId xmlns:a16="http://schemas.microsoft.com/office/drawing/2014/main" id="{C15276F7-1250-62D7-05AE-130C36394BDC}"/>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
        <p:nvSpPr>
          <p:cNvPr id="2" name="Title 1">
            <a:extLst>
              <a:ext uri="{FF2B5EF4-FFF2-40B4-BE49-F238E27FC236}">
                <a16:creationId xmlns:a16="http://schemas.microsoft.com/office/drawing/2014/main" id="{8D67CAAF-0BC1-7892-64F5-0B2C63EF74F2}"/>
              </a:ext>
            </a:extLst>
          </p:cNvPr>
          <p:cNvSpPr>
            <a:spLocks noGrp="1"/>
          </p:cNvSpPr>
          <p:nvPr>
            <p:ph type="title"/>
          </p:nvPr>
        </p:nvSpPr>
        <p:spPr>
          <a:xfrm>
            <a:off x="838200" y="365125"/>
            <a:ext cx="10515600" cy="1325563"/>
          </a:xfrm>
        </p:spPr>
        <p:txBody>
          <a:bodyPr/>
          <a:lstStyle>
            <a:lvl1pPr algn="ctr">
              <a:defRPr>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0774D620-6BEC-C60A-0496-15B4ECEC96CD}"/>
              </a:ext>
            </a:extLst>
          </p:cNvPr>
          <p:cNvSpPr>
            <a:spLocks noGrp="1"/>
          </p:cNvSpPr>
          <p:nvPr>
            <p:ph idx="1"/>
          </p:nvPr>
        </p:nvSpPr>
        <p:spPr/>
        <p:txBody>
          <a:bodyPr/>
          <a:lstStyle>
            <a:lvl1pPr marL="228600" indent="-228600">
              <a:buClr>
                <a:srgbClr val="F05421"/>
              </a:buClr>
              <a:buFont typeface="Wingdings" pitchFamily="2" charset="2"/>
              <a:buChar char="§"/>
              <a:defRPr/>
            </a:lvl1pPr>
            <a:lvl2pPr marL="685800" indent="-228600">
              <a:buClr>
                <a:srgbClr val="00ABBA"/>
              </a:buClr>
              <a:buFont typeface="Wingdings" pitchFamily="2" charset="2"/>
              <a:buChar char="§"/>
              <a:defRPr/>
            </a:lvl2pPr>
            <a:lvl3pPr marL="1143000" indent="-228600">
              <a:buClr>
                <a:srgbClr val="ABD145"/>
              </a:buClr>
              <a:buFont typeface="Wingdings" pitchFamily="2" charset="2"/>
              <a:buChar char="§"/>
              <a:defRPr/>
            </a:lvl3pPr>
            <a:lvl4pPr marL="1600200" indent="-228600">
              <a:buClr>
                <a:srgbClr val="FFBA0F"/>
              </a:buClr>
              <a:buFont typeface="Wingdings" pitchFamily="2" charset="2"/>
              <a:buChar char="§"/>
              <a:defRPr/>
            </a:lvl4pPr>
            <a:lvl5pPr marL="2057400" indent="-228600">
              <a:buClr>
                <a:srgbClr val="F05421"/>
              </a:buClr>
              <a:buFont typeface="Wingdings" pitchFamily="2" charset="2"/>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0A9FB91-B0B9-0712-CB9E-8C827A6B1A46}"/>
              </a:ext>
            </a:extLst>
          </p:cNvPr>
          <p:cNvSpPr>
            <a:spLocks noGrp="1"/>
          </p:cNvSpPr>
          <p:nvPr>
            <p:ph type="sldNum" sz="quarter" idx="12"/>
          </p:nvPr>
        </p:nvSpPr>
        <p:spPr>
          <a:xfrm>
            <a:off x="10444480" y="6356350"/>
            <a:ext cx="1452880" cy="365125"/>
          </a:xfrm>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6E54A33B-4B7C-3D80-8E9F-8F4E20982D3D}"/>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92B43936-79BD-6B67-AA10-A130371AB294}"/>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3E297F9-59FC-62B0-09C7-43C730760890}"/>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BE21993-B74A-9E7C-E8F7-9F0A028E9A2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2C9E789-4A36-FDD0-5872-C63D53CC3882}"/>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AA096C3-D5F7-4852-D310-74B49FD1A302}"/>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F2F2128-AB15-1FDF-3EE1-23D1768C5AA2}"/>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C0A1340E-9380-3B1C-F2DE-A14F14835F2D}"/>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EA74A1B-D435-2DA5-C83B-68457792B5BE}"/>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C1301B0-7D21-E492-D5DD-C791A240E0DA}"/>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EAD4FE-17A0-1BAB-5931-B846A1DC20D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9BDFC9AE-774B-D8EC-4C88-6551323B2A60}"/>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98F32D5-2FE7-C1B5-6606-D3898DEC0E16}"/>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568B9FE-28E8-2F9F-BB03-5A0AFBD4A5FA}"/>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82ED849-033F-358E-619B-A3034F4F108C}"/>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A3813E2-8FB2-874D-65C4-8450106C0FF4}"/>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B84EF245-0905-BD7C-9D90-00569D4A4FC4}"/>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1A45CFD2-752F-9316-4FAC-7D6F35663E3B}"/>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9738F391-EFE1-CD34-03E1-2910A8687ED3}"/>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CF26395-7F8E-79A6-8F4C-477D869D6885}"/>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DD6FCC7-F524-B837-1991-E0803A941BE0}"/>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66733B4-28EC-51E8-FF56-E3667A061047}"/>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728ACF3-B105-1999-1D59-AECB2FCA5C5B}"/>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26E6FFD-CA67-10E7-D1AF-0D400D3656B2}"/>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9A384B85-9EBF-7BDE-BB5A-CF8143DCC07C}"/>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54EF364B-8A90-D4E4-A1A4-1FB9C5629588}"/>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9BE8B653-90E3-EEA7-6875-B7CA3F24C78B}"/>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5F0F4880-3C24-2C4A-9F9C-24B3754A9DA8}"/>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4D256863-3168-E361-2AA0-DD1831ED4F26}"/>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3F4C7934-F279-9A36-3F52-87653025A56F}"/>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B02043AD-49B6-5448-F03A-123887C811C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05C8AFBF-84D5-E698-848E-1808ADB190B0}"/>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F24EB2BC-B1A7-F5FD-1824-12BC335C8E24}"/>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9A8F74B8-20E1-F512-6207-9C72C98F99A3}"/>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77ACFAB9-60F4-FD94-32A9-E73C286EACE0}"/>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CAF0B460-854C-9947-F9DE-1D47632F1EDE}"/>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839ADDA4-3534-94B8-71BD-6B73CA62D843}"/>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8CE2FE2E-D4FF-2930-6AEC-068BEF9BCC19}"/>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0B696847-8A3A-D761-EC91-37A96C2C0698}"/>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A546F9F4-166E-F6EF-E18E-7CD9B4B46218}"/>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E12B23A2-3039-A981-1CE4-0B312C860FEB}"/>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95B25A83-0050-7794-9EEF-13042A420000}"/>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F85928C1-CA12-CA0C-01F1-A7ED97B4AF1B}"/>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36EA961E-64CB-7028-F5CA-6E7C966487E3}"/>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F2EE78FE-A2A6-8CFA-6F9A-5C7CB606B610}"/>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94D40FA4-23D0-E282-FD1C-8F7050631F8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53203ABC-A731-F213-9EB5-6B509FD3624F}"/>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3F34F028-81E4-E057-E335-9F3BC54884D7}"/>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FC1379C0-B667-D595-CA27-E823C8939DA7}"/>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5A3241F2-0EEA-C70B-05AD-C2C63656913A}"/>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2F366058-80B2-9C18-DAA9-E3E526C9801C}"/>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0A9F6031-8F2E-AE43-DFCA-BAAA05D36687}"/>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1F45AE42-13CA-3B93-0A19-1C0E34B7B39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2B409C5E-7969-9B39-1E8A-5217A2878F0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9672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AC6FDA1-87CC-2D8E-3251-1D650F9B34B9}"/>
              </a:ext>
            </a:extLst>
          </p:cNvPr>
          <p:cNvSpPr/>
          <p:nvPr userDrawn="1"/>
        </p:nvSpPr>
        <p:spPr>
          <a:xfrm>
            <a:off x="0" y="228600"/>
            <a:ext cx="12185650" cy="4333304"/>
          </a:xfrm>
          <a:prstGeom prst="rect">
            <a:avLst/>
          </a:prstGeom>
          <a:solidFill>
            <a:srgbClr val="9CD9D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CD9DF"/>
              </a:solidFill>
            </a:endParaRPr>
          </a:p>
        </p:txBody>
      </p:sp>
      <p:sp>
        <p:nvSpPr>
          <p:cNvPr id="2" name="Title 1">
            <a:extLst>
              <a:ext uri="{FF2B5EF4-FFF2-40B4-BE49-F238E27FC236}">
                <a16:creationId xmlns:a16="http://schemas.microsoft.com/office/drawing/2014/main" id="{D0929AB7-0775-C75E-5C8F-22B9E8D00E76}"/>
              </a:ext>
            </a:extLst>
          </p:cNvPr>
          <p:cNvSpPr>
            <a:spLocks noGrp="1"/>
          </p:cNvSpPr>
          <p:nvPr>
            <p:ph type="title"/>
          </p:nvPr>
        </p:nvSpPr>
        <p:spPr>
          <a:xfrm>
            <a:off x="831850" y="1709738"/>
            <a:ext cx="10515600" cy="2651760"/>
          </a:xfrm>
        </p:spPr>
        <p:txBody>
          <a:bodyPr anchor="b"/>
          <a:lstStyle>
            <a:lvl1pP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E76B0E74-3F4C-2BBD-6BB0-27F35E4E334E}"/>
              </a:ext>
            </a:extLst>
          </p:cNvPr>
          <p:cNvSpPr>
            <a:spLocks noGrp="1"/>
          </p:cNvSpPr>
          <p:nvPr>
            <p:ph type="body" idx="1"/>
          </p:nvPr>
        </p:nvSpPr>
        <p:spPr>
          <a:xfrm>
            <a:off x="831850" y="4749800"/>
            <a:ext cx="10515600" cy="1339850"/>
          </a:xfrm>
        </p:spPr>
        <p:txBody>
          <a:bodyPr>
            <a:normAutofit/>
          </a:bodyPr>
          <a:lstStyle>
            <a:lvl1pPr marL="0" indent="0" algn="ctr">
              <a:buNone/>
              <a:defRPr sz="2800" b="1" i="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6965BB4-CCE9-0AA0-98A6-3DB9D8AB715C}"/>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D3205A30-AAC9-154A-DA1B-685AAFDBA812}"/>
              </a:ext>
            </a:extLst>
          </p:cNvPr>
          <p:cNvGrpSpPr/>
          <p:nvPr userDrawn="1"/>
        </p:nvGrpSpPr>
        <p:grpSpPr>
          <a:xfrm>
            <a:off x="0" y="0"/>
            <a:ext cx="12188952" cy="228600"/>
            <a:chOff x="0" y="0"/>
            <a:chExt cx="12113581" cy="228600"/>
          </a:xfrm>
        </p:grpSpPr>
        <p:sp>
          <p:nvSpPr>
            <p:cNvPr id="8" name="Rectangle 7">
              <a:extLst>
                <a:ext uri="{FF2B5EF4-FFF2-40B4-BE49-F238E27FC236}">
                  <a16:creationId xmlns:a16="http://schemas.microsoft.com/office/drawing/2014/main" id="{A45281E1-12EB-F17C-4EF6-F567CE67ABD8}"/>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6FA5B86-92DB-2C1C-A405-F9B7CD8BE6C3}"/>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9C83F65-514B-2A56-9506-8B4EAB31A02B}"/>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4B1F97-A06E-6BC6-C61C-23D0AD633A5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A7E6376-7831-7589-AC78-F76987BC457D}"/>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0BEED60-DE0C-8F84-591B-F6E2A8C43696}"/>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6C82A71-4351-8006-A58E-B2D763ACC5A5}"/>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8815A87-F644-72C5-BC27-6A2FB4545DBD}"/>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8F1E3F51-A6E1-C827-C274-A39F9397A011}"/>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B0076E2-6B41-216A-64C6-1E6B60E346A4}"/>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B8D11592-324C-534A-37F9-303E4593B769}"/>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925AFFA-9BA6-5F3B-E50A-2C6532711C45}"/>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3A594104-9010-200C-C342-D40A1CB33D3B}"/>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1667DCAA-00A8-E69B-B30E-9EFA36381311}"/>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40DB81BF-0476-3503-2C82-646521589E09}"/>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BED0D27-1808-E331-959D-5DD9246881A8}"/>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049B479-9CFD-7AA4-34A4-91712FB3B78D}"/>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0DAA042-137A-5D7F-73D6-EAC7BCD18C74}"/>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010770D-CCE8-98B8-283F-93AB3F581CE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FCD6628-957D-185A-C2E0-75F5CA6DF1EE}"/>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260F772-46D5-0EF3-1265-E1D3DA341060}"/>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B4CD317D-860F-1A0E-E2AD-512303F4D9C8}"/>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42872A5B-71A5-67AF-D8F6-A20F925516AC}"/>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E141BB3-14E1-89A1-9479-3E551403DD10}"/>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D78A41EC-2BB2-473E-5EB5-B2A87C98A5D7}"/>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C4E5C99-E9EB-166B-30E6-45B10173EDFE}"/>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12DF99D6-9334-A80E-599F-E1C6B5534D1A}"/>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FCEED8E3-C030-F4FB-17CE-38787F0E2680}"/>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173C53E-4FB0-EF9D-E789-BE0A955ECB2D}"/>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60182E58-8514-376B-67DF-C7EA4186E93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55297800-F0D0-F3F8-9F7C-D1CF289B6B21}"/>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EF483B55-55A9-B507-5CCE-1FE49782EDA3}"/>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98FCB7A1-A262-FFCD-BA1D-BC004048CDF7}"/>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CF4072AF-A250-439B-A0B4-DCA6E2A00988}"/>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575B42A-348B-372E-1271-47CA3A4FA2BE}"/>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DDF3E3D5-64C9-4ABE-A4DE-934043331666}"/>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83094BE-D629-5B76-7EC7-26D97066DF71}"/>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A8AD40D-E0CD-4329-5F79-E93219669EB7}"/>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1692D882-E1D3-C1BF-E653-704C957835FE}"/>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A68A084B-44C3-07A7-6D39-C386F2E56047}"/>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5E6FDBB-E64F-D663-788B-3FCEC1C21AB1}"/>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8BBDB654-BA18-DA41-EDBE-28C282BFE5EA}"/>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3991712F-30CE-FA3E-CA46-685646BE54A0}"/>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72A4A64A-7938-D7C1-9B79-19073C8BE406}"/>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C1863BBD-AC98-0670-A86A-4CD1E4B798B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97B6CB8-1B60-EAC8-B527-67524426AFDB}"/>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0241D837-3421-CA9D-E5C2-A08C9EC505DD}"/>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3DFE337-8EC4-9C58-9875-C4EF63357A7E}"/>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333B48AB-8179-6E8E-347C-C5A0B062C908}"/>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0D919E9-BC99-F9C2-5527-47BA64545204}"/>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67093CAE-35ED-AE85-2D61-EF16D881E742}"/>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28D60821-2E0F-A20E-87A1-AC5D1DE5738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F248C33C-57B1-9064-7D26-479244214765}"/>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Graphic 6">
            <a:extLst>
              <a:ext uri="{FF2B5EF4-FFF2-40B4-BE49-F238E27FC236}">
                <a16:creationId xmlns:a16="http://schemas.microsoft.com/office/drawing/2014/main" id="{EF90DCC2-FB38-AF01-B095-BEF1B6CCB62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35271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E565E-E5DB-1D97-D637-D5B83FA0D3BA}"/>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C94A94F-65E7-D32B-624B-FCD69ED400D2}"/>
              </a:ext>
            </a:extLst>
          </p:cNvPr>
          <p:cNvSpPr>
            <a:spLocks noGrp="1"/>
          </p:cNvSpPr>
          <p:nvPr>
            <p:ph sz="half" idx="1"/>
          </p:nvPr>
        </p:nvSpPr>
        <p:spPr>
          <a:xfrm>
            <a:off x="838200" y="1825625"/>
            <a:ext cx="4800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FA77C1-FF2C-5387-8521-0745CEE28AB5}"/>
              </a:ext>
            </a:extLst>
          </p:cNvPr>
          <p:cNvSpPr>
            <a:spLocks noGrp="1"/>
          </p:cNvSpPr>
          <p:nvPr>
            <p:ph sz="half" idx="2"/>
          </p:nvPr>
        </p:nvSpPr>
        <p:spPr>
          <a:xfrm>
            <a:off x="6553200" y="1825625"/>
            <a:ext cx="4800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0AEAAD6-753C-A26E-4979-EFEE4F0964A2}"/>
              </a:ext>
            </a:extLst>
          </p:cNvPr>
          <p:cNvSpPr>
            <a:spLocks noGrp="1"/>
          </p:cNvSpPr>
          <p:nvPr>
            <p:ph type="sldNum" sz="quarter" idx="12"/>
          </p:nvPr>
        </p:nvSpPr>
        <p:spPr/>
        <p:txBody>
          <a:bodyPr/>
          <a:lstStyle/>
          <a:p>
            <a:fld id="{34DAF49F-CA02-4646-A823-FA1F232E9435}" type="slidenum">
              <a:t>‹#›</a:t>
            </a:fld>
            <a:endParaRPr lang="en-US" dirty="0"/>
          </a:p>
        </p:txBody>
      </p:sp>
      <p:cxnSp>
        <p:nvCxnSpPr>
          <p:cNvPr id="6" name="Straight Connector 5">
            <a:extLst>
              <a:ext uri="{FF2B5EF4-FFF2-40B4-BE49-F238E27FC236}">
                <a16:creationId xmlns:a16="http://schemas.microsoft.com/office/drawing/2014/main" id="{B9CC69DB-9A7A-95A7-36E5-635C4190F5A2}"/>
              </a:ext>
            </a:extLst>
          </p:cNvPr>
          <p:cNvCxnSpPr/>
          <p:nvPr userDrawn="1"/>
        </p:nvCxnSpPr>
        <p:spPr>
          <a:xfrm>
            <a:off x="6096000" y="1847850"/>
            <a:ext cx="0" cy="4329113"/>
          </a:xfrm>
          <a:prstGeom prst="line">
            <a:avLst/>
          </a:prstGeom>
          <a:ln w="12700">
            <a:solidFill>
              <a:srgbClr val="ABD145"/>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197E184D-7D15-F1A1-0906-D3C624AC4570}"/>
              </a:ext>
            </a:extLst>
          </p:cNvPr>
          <p:cNvGrpSpPr/>
          <p:nvPr userDrawn="1"/>
        </p:nvGrpSpPr>
        <p:grpSpPr>
          <a:xfrm>
            <a:off x="0" y="0"/>
            <a:ext cx="12188952" cy="228600"/>
            <a:chOff x="0" y="0"/>
            <a:chExt cx="12113581" cy="228600"/>
          </a:xfrm>
        </p:grpSpPr>
        <p:sp>
          <p:nvSpPr>
            <p:cNvPr id="9" name="Rectangle 8">
              <a:extLst>
                <a:ext uri="{FF2B5EF4-FFF2-40B4-BE49-F238E27FC236}">
                  <a16:creationId xmlns:a16="http://schemas.microsoft.com/office/drawing/2014/main" id="{F83D7885-C379-4D12-45BB-AC6EC15E7728}"/>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40D743F-A8FB-8D40-1481-2666A06B04B9}"/>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5A643D6-C26D-C5B4-E210-A82ACDA2F6C4}"/>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EDC5906-0F7F-3CE6-57B2-A58637E0F4E6}"/>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906706F-0AE2-5CDD-A73B-BCCA52CFDCDC}"/>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BA958BD7-6706-7237-6E57-A087D2588611}"/>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7D897E5-05D8-0EB0-4FC5-F6B8AEF988D0}"/>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14B3AB-3AD5-B283-8D99-A0B43366AC6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005A6C31-130E-AAB2-5BD2-E9861F2AFE75}"/>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C6F0D62-F6D6-6DD0-177D-549B86703B5F}"/>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9449C772-6264-204C-CDDC-F5F3942B6E66}"/>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4C873BD2-2831-61EE-A953-F89CC2106CA8}"/>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956E0B01-CD6C-B2D1-73BB-2BE59A75AD9A}"/>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A5082AED-3E0E-4026-AA9E-970E1C1CDC95}"/>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408CB433-22AF-A82B-B9AD-081589A6D06F}"/>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A70A759C-00AD-47A9-2939-9A469007091E}"/>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17D3F849-6B8D-3732-5E2A-BCDCD858304B}"/>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9168A8EE-1D95-481E-0954-9680DF07A737}"/>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0BB6A-BB89-9ACD-4F95-53E4A2664C90}"/>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26F5CBC-267D-A87E-6FB5-5097BA8743B3}"/>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A5FDD8AB-D8A9-95E3-75FC-2115BEEAF2EB}"/>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560742E4-2D55-11C4-880B-9A781C41DD55}"/>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60B79D37-8B4C-DD8F-6833-EF012FCC5BCC}"/>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DCF8CD9-8CF6-266F-6035-2AEEC3A716D3}"/>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EFCE42C-ACA7-6418-C72E-4176C2196660}"/>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46E7E66-2138-5FB4-CF33-167D0DD2A688}"/>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86D9DE5F-4537-78F0-5D0E-F987296C924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F974BD5E-A054-29FC-3EFA-96FC33F23B0F}"/>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6AA87E42-8C8A-085C-A331-D7A684E2D953}"/>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48E47F9C-F5AD-0660-5E94-FA553DBFD0B6}"/>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48A864C7-B1BB-59F0-1B5C-A5957E7B72E4}"/>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88EDE59-80EB-CB6A-BB1D-77CF92B69A20}"/>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A6C64B6E-1745-B728-9EF9-6BDE01F2F78D}"/>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59174AE8-5A6F-F436-03FF-D863DF567BEF}"/>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97B997DF-C26F-E862-D4AF-8BDA64C9B7ED}"/>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DA682C1F-C0E1-B8AF-9C3D-9DE0903D8967}"/>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86D1EA8E-A15F-E181-4ACF-479F43DBDEDC}"/>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0673D947-1698-C58C-064A-F0ED8ACFAD6E}"/>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730285F-B1A7-3119-190E-343963DF1D4A}"/>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93C54EAE-0FDA-3A5D-77D3-AFB7EEC137FD}"/>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1D948416-4474-31DA-731F-0F0F22F77382}"/>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C6531A6E-99B0-7A89-EDBF-F5B1D30E0D13}"/>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62F644A-129F-A393-08BB-15AFC6B4B8FA}"/>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C5EFE8CE-0274-4BD2-5D5D-1F00095739A9}"/>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A2ED1FDF-8269-5751-C093-A2A69510B5F4}"/>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7A6AACE-2B46-FA2F-B5BE-9E39F27A4C67}"/>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44A9BC6-734C-5ED5-D58F-F8EAFABEBDA7}"/>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8971C3FD-FD31-4635-D609-6BD8E324CD04}"/>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F37AE730-D970-1431-ECB2-F349E995ED60}"/>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EE5B21F-3B1A-2186-CF93-EC85E6B8593D}"/>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9D004A9E-92AC-60C7-60F5-60C847B3156F}"/>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0CBE9C33-7881-5220-B3C6-C77ADDEA59B1}"/>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84E5DBA9-7684-91BC-200A-F12C0BAC3309}"/>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8" name="Graphic 7">
            <a:extLst>
              <a:ext uri="{FF2B5EF4-FFF2-40B4-BE49-F238E27FC236}">
                <a16:creationId xmlns:a16="http://schemas.microsoft.com/office/drawing/2014/main" id="{7AEFE592-FECB-0E67-AC3B-0AF3F93D93B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391984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8CBF2-FB7A-A126-9F69-FDCBC1747FEC}"/>
              </a:ext>
            </a:extLst>
          </p:cNvPr>
          <p:cNvSpPr>
            <a:spLocks noGrp="1"/>
          </p:cNvSpPr>
          <p:nvPr>
            <p:ph type="title"/>
          </p:nvPr>
        </p:nvSpPr>
        <p:spPr>
          <a:xfrm>
            <a:off x="839788" y="365125"/>
            <a:ext cx="10515600" cy="1325563"/>
          </a:xfrm>
        </p:spPr>
        <p:txBody>
          <a:bodyPr/>
          <a:lstStyle>
            <a:lvl1pPr>
              <a:defRPr>
                <a:solidFill>
                  <a:srgbClr val="00ABBA"/>
                </a:solidFill>
              </a:defRPr>
            </a:lvl1pPr>
          </a:lstStyle>
          <a:p>
            <a:r>
              <a:rPr lang="en-US"/>
              <a:t>Click to edit Master title style</a:t>
            </a:r>
          </a:p>
        </p:txBody>
      </p:sp>
      <p:sp>
        <p:nvSpPr>
          <p:cNvPr id="3" name="Text Placeholder 2">
            <a:extLst>
              <a:ext uri="{FF2B5EF4-FFF2-40B4-BE49-F238E27FC236}">
                <a16:creationId xmlns:a16="http://schemas.microsoft.com/office/drawing/2014/main" id="{A84F1DC0-5174-B3E8-89DA-0F31FC4683BA}"/>
              </a:ext>
            </a:extLst>
          </p:cNvPr>
          <p:cNvSpPr>
            <a:spLocks noGrp="1"/>
          </p:cNvSpPr>
          <p:nvPr>
            <p:ph type="body" idx="1"/>
          </p:nvPr>
        </p:nvSpPr>
        <p:spPr>
          <a:xfrm>
            <a:off x="839788" y="1737360"/>
            <a:ext cx="4800600" cy="731520"/>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9E873B-C0EE-91B8-791E-BEAB635F9790}"/>
              </a:ext>
            </a:extLst>
          </p:cNvPr>
          <p:cNvSpPr>
            <a:spLocks noGrp="1"/>
          </p:cNvSpPr>
          <p:nvPr>
            <p:ph sz="half" idx="2"/>
          </p:nvPr>
        </p:nvSpPr>
        <p:spPr>
          <a:xfrm>
            <a:off x="839788" y="2743200"/>
            <a:ext cx="48006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10B7C1-C4FD-45B1-79D7-7F1E7067E4F7}"/>
              </a:ext>
            </a:extLst>
          </p:cNvPr>
          <p:cNvSpPr>
            <a:spLocks noGrp="1"/>
          </p:cNvSpPr>
          <p:nvPr>
            <p:ph type="body" sz="quarter" idx="3"/>
          </p:nvPr>
        </p:nvSpPr>
        <p:spPr>
          <a:xfrm>
            <a:off x="6551612" y="1737360"/>
            <a:ext cx="4803775" cy="731520"/>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4B85A-3096-BD0F-149A-CED1438FE01B}"/>
              </a:ext>
            </a:extLst>
          </p:cNvPr>
          <p:cNvSpPr>
            <a:spLocks noGrp="1"/>
          </p:cNvSpPr>
          <p:nvPr>
            <p:ph sz="quarter" idx="4"/>
          </p:nvPr>
        </p:nvSpPr>
        <p:spPr>
          <a:xfrm>
            <a:off x="6551612" y="2743200"/>
            <a:ext cx="4803775"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0433806F-188A-0145-BE19-95F32189C58C}"/>
              </a:ext>
            </a:extLst>
          </p:cNvPr>
          <p:cNvSpPr>
            <a:spLocks noGrp="1"/>
          </p:cNvSpPr>
          <p:nvPr>
            <p:ph type="sldNum" sz="quarter" idx="12"/>
          </p:nvPr>
        </p:nvSpPr>
        <p:spPr/>
        <p:txBody>
          <a:bodyPr/>
          <a:lstStyle/>
          <a:p>
            <a:fld id="{34DAF49F-CA02-4646-A823-FA1F232E9435}" type="slidenum">
              <a:t>‹#›</a:t>
            </a:fld>
            <a:endParaRPr lang="en-US" dirty="0"/>
          </a:p>
        </p:txBody>
      </p:sp>
      <p:grpSp>
        <p:nvGrpSpPr>
          <p:cNvPr id="8" name="Group 7">
            <a:extLst>
              <a:ext uri="{FF2B5EF4-FFF2-40B4-BE49-F238E27FC236}">
                <a16:creationId xmlns:a16="http://schemas.microsoft.com/office/drawing/2014/main" id="{102E6641-EAB1-03FE-DD92-4E03E79BCBB8}"/>
              </a:ext>
            </a:extLst>
          </p:cNvPr>
          <p:cNvGrpSpPr/>
          <p:nvPr userDrawn="1"/>
        </p:nvGrpSpPr>
        <p:grpSpPr>
          <a:xfrm>
            <a:off x="0" y="0"/>
            <a:ext cx="12188952" cy="228600"/>
            <a:chOff x="0" y="0"/>
            <a:chExt cx="12113581" cy="228600"/>
          </a:xfrm>
        </p:grpSpPr>
        <p:sp>
          <p:nvSpPr>
            <p:cNvPr id="10" name="Rectangle 9">
              <a:extLst>
                <a:ext uri="{FF2B5EF4-FFF2-40B4-BE49-F238E27FC236}">
                  <a16:creationId xmlns:a16="http://schemas.microsoft.com/office/drawing/2014/main" id="{20F22E3A-3424-BEBB-F249-49EB8DCFB579}"/>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5FC6007-A336-ABF7-92C5-BE55C710FCD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2E9F7B8-C97C-BD6B-F43E-EB4E25FCC816}"/>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ED7BD7E-162B-5B8D-0E17-36789B8F5A9E}"/>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68C6649-72EE-9325-0DBD-CB333D7C6183}"/>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DCCF1D7-8926-94A1-7F10-1120326705A1}"/>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7019298-0B11-EC8B-E909-1A0F77DA0625}"/>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A2AE779-2B00-71F4-64A8-2EEC137A8EA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659AA15-FF0D-1551-548C-FE7705F95710}"/>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27D60E6-2AB6-3CAA-89E6-B390D7BE9E7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AFBD6FF-E809-7EEB-4D64-774F26D62068}"/>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0DE9789-5983-8A24-486D-301E83F219FE}"/>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348F7C1-67E1-211A-9449-95622981193E}"/>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8659588-86B7-06DE-48A2-00A82C4BB94B}"/>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15FBBA5-CDD7-3505-69D3-30E2FA3540C4}"/>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59D86283-32D1-C04E-8997-E7B98C68FE4B}"/>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7D944FBD-14C6-9894-B77A-A5502EC58A80}"/>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E3C1FC8-5C2B-9F8E-D89A-E6344609064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0D13CB7-5DC5-A696-1BF6-FF5DA25A9824}"/>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59141C2-1B7E-8ECE-3A52-1437157C5676}"/>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4B1AC3-E6AB-D9E9-FE1D-969D62AA9BA6}"/>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FBA4711C-69A5-E5D8-BBA9-0D6179EE32F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1A425900-6A0D-D812-01FB-4E4B818B8113}"/>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8D6CD118-768A-4350-5759-72E758450BDF}"/>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21E1FE57-AE5D-9EE9-B9D3-2DF74A6CD0A8}"/>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0C10DAC-21F6-EB72-5A87-4C5C0AF4FBD2}"/>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C1AB175A-81A8-2BAD-28E7-BB3BE702D82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2EA298B1-0F5D-8321-1315-AC1D7BBD325B}"/>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AAABEE6C-40DE-E9BA-D046-9A8D5DA59C31}"/>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39A4C733-69E5-D135-4267-7AA424B4098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26905B7-3602-FB13-AA1E-CB95F2100337}"/>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B94F5A45-35D4-65E3-D066-CF730F32445E}"/>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82ACABE-1512-25A3-1220-5098682D8DF5}"/>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C31B46FF-18A4-1E72-83C1-4ECE9C6BBA68}"/>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A5FBC4F1-7CE9-75A1-B8B1-96AD79800EC4}"/>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3B8D630C-52FA-D070-772D-96D0C0F02E04}"/>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9431342D-AA61-9ABF-13F1-13AAEC7C64F3}"/>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0B9618AE-8EC8-F4FB-9E78-02ED857F7F90}"/>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C5E82CB-BA77-CE09-29A9-396C47D3821A}"/>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F726B860-A1AC-D93D-4923-D6329D8144A8}"/>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09F8DF4F-2022-1013-0696-4F4AB83B9AFB}"/>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A2FF12F-F597-B0E4-38A0-C8DE578480D4}"/>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B6E49DBE-360D-3DF3-1F00-957C6FD45BAD}"/>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F4DEB5D9-1DD7-59D2-859C-07830B8A5E13}"/>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25A57D7F-0DAB-E308-9D6A-0CF7177BD113}"/>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022041EB-702A-8C72-EBF6-DF14258A2750}"/>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C9A5794F-7BDB-02F3-3875-497939E95CAC}"/>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C13A80E8-FE51-FBDD-D3C9-25E20FE4CD12}"/>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6B0C834F-E3F8-593F-5716-673C4E83D04A}"/>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3023899-4B55-BED2-ED99-BF8BA5EDF8D7}"/>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604998BD-27B6-2EBA-CDD0-026F3B954BC6}"/>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BBF97DC7-2F4B-DD13-7183-6F5A34D95E71}"/>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D15C5B82-8B68-F572-D556-A743AA55DD66}"/>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63" name="Straight Connector 62">
            <a:extLst>
              <a:ext uri="{FF2B5EF4-FFF2-40B4-BE49-F238E27FC236}">
                <a16:creationId xmlns:a16="http://schemas.microsoft.com/office/drawing/2014/main" id="{231E210E-EE76-9EF9-0FA5-821A25DD11AB}"/>
              </a:ext>
            </a:extLst>
          </p:cNvPr>
          <p:cNvCxnSpPr/>
          <p:nvPr userDrawn="1"/>
        </p:nvCxnSpPr>
        <p:spPr>
          <a:xfrm>
            <a:off x="6099048" y="1737360"/>
            <a:ext cx="0" cy="4434840"/>
          </a:xfrm>
          <a:prstGeom prst="line">
            <a:avLst/>
          </a:prstGeom>
          <a:ln w="12700">
            <a:solidFill>
              <a:srgbClr val="ABD145"/>
            </a:solidFill>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7C93EE4B-E891-C427-DFAE-BDDCFFF88AA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99472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C5A98-42FA-80D7-B878-0EA7038E52BF}"/>
              </a:ext>
            </a:extLst>
          </p:cNvPr>
          <p:cNvSpPr>
            <a:spLocks noGrp="1"/>
          </p:cNvSpPr>
          <p:nvPr>
            <p:ph type="title"/>
          </p:nvPr>
        </p:nvSpPr>
        <p:spPr/>
        <p:txBody>
          <a:bodyPr/>
          <a:lstStyle>
            <a:lvl1pPr>
              <a:defRPr>
                <a:solidFill>
                  <a:srgbClr val="00ABBA"/>
                </a:solidFill>
              </a:defRPr>
            </a:lvl1pPr>
          </a:lstStyle>
          <a:p>
            <a:r>
              <a:rPr lang="en-US"/>
              <a:t>Click to edit Master title style</a:t>
            </a:r>
          </a:p>
        </p:txBody>
      </p:sp>
      <p:sp>
        <p:nvSpPr>
          <p:cNvPr id="5" name="Slide Number Placeholder 4">
            <a:extLst>
              <a:ext uri="{FF2B5EF4-FFF2-40B4-BE49-F238E27FC236}">
                <a16:creationId xmlns:a16="http://schemas.microsoft.com/office/drawing/2014/main" id="{3867FB47-5DA5-490C-A1CC-C4E7A6FA089B}"/>
              </a:ext>
            </a:extLst>
          </p:cNvPr>
          <p:cNvSpPr>
            <a:spLocks noGrp="1"/>
          </p:cNvSpPr>
          <p:nvPr>
            <p:ph type="sldNum" sz="quarter" idx="12"/>
          </p:nvPr>
        </p:nvSpPr>
        <p:spPr/>
        <p:txBody>
          <a:bodyPr/>
          <a:lstStyle/>
          <a:p>
            <a:fld id="{34DAF49F-CA02-4646-A823-FA1F232E9435}" type="slidenum">
              <a:t>‹#›</a:t>
            </a:fld>
            <a:endParaRPr lang="en-US" dirty="0"/>
          </a:p>
        </p:txBody>
      </p:sp>
      <p:grpSp>
        <p:nvGrpSpPr>
          <p:cNvPr id="4" name="Group 3">
            <a:extLst>
              <a:ext uri="{FF2B5EF4-FFF2-40B4-BE49-F238E27FC236}">
                <a16:creationId xmlns:a16="http://schemas.microsoft.com/office/drawing/2014/main" id="{98109D3A-28C8-0865-A363-377ECA967DD8}"/>
              </a:ext>
            </a:extLst>
          </p:cNvPr>
          <p:cNvGrpSpPr/>
          <p:nvPr userDrawn="1"/>
        </p:nvGrpSpPr>
        <p:grpSpPr>
          <a:xfrm>
            <a:off x="0" y="0"/>
            <a:ext cx="12188952" cy="228600"/>
            <a:chOff x="0" y="0"/>
            <a:chExt cx="12113581" cy="228600"/>
          </a:xfrm>
        </p:grpSpPr>
        <p:sp>
          <p:nvSpPr>
            <p:cNvPr id="6" name="Rectangle 5">
              <a:extLst>
                <a:ext uri="{FF2B5EF4-FFF2-40B4-BE49-F238E27FC236}">
                  <a16:creationId xmlns:a16="http://schemas.microsoft.com/office/drawing/2014/main" id="{177BEC52-2038-E159-8553-7106FE2C5821}"/>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9F6802EA-E573-AD81-FEE1-2873A9DD4F6B}"/>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E6AF3C5-887E-245D-292F-2E2F748CC48F}"/>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097634-E62D-9429-954F-0C11E1A1D18A}"/>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4AEB216-D658-7FF2-AD9F-E203678E4538}"/>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D45FFCD-0159-B9ED-7F22-58A587410E4F}"/>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7B94DB7-877B-FDB7-F6F4-77F65CA4B6F9}"/>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2484A72-441C-4B84-A194-6EFEF3A15826}"/>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11BB9E0-7387-7C81-5657-A31A61040B78}"/>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98ACAEE-BB90-96F7-C8B8-8583F2A41005}"/>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0CAE190-F51E-7BB7-53F9-3DAADEAE21CB}"/>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EF41B25-9454-E6ED-92EC-61E22EB73724}"/>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61B8F05-9BC5-7989-AE8F-E892B33C6B52}"/>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FC4592E-1E72-AC7B-4821-A2E43FEB40BF}"/>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21BE6FC-654D-962E-499C-054D8433230D}"/>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7219EA-6364-9C6F-4762-3938197E9189}"/>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950F2C94-C1ED-4B7F-CDC9-5487D8172FB0}"/>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434F733-DD7F-B346-A7C0-BD58A013DFCB}"/>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1FAB28F-6A3F-0C27-BE93-EB7161C85BBE}"/>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2CE492B2-A80E-0A51-1731-0E9269FFC8FF}"/>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2235666-D7D9-98C6-4884-18D265E284F8}"/>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BE95FFCC-5859-B6AD-58E5-D79D53C4AC09}"/>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9485D806-00F9-B5B5-A731-3FB278C8DA89}"/>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ECA26F9-6142-411A-C05A-F116DC286241}"/>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AEE29A73-1B40-9658-1693-6D03EA080DA7}"/>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66776135-5FF8-A3C4-763B-47D874BF46E2}"/>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853A2CE-71FD-4CC9-287D-BC9A7348C883}"/>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4D0D454E-067C-E654-286C-B397AA5EBB6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78C3E83A-2BCB-BEEE-C820-DD2243040927}"/>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4600146B-DE9E-EF0F-3D15-9D32C8800A4D}"/>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89A0EEF8-DEF7-36D9-930B-A629CD17827A}"/>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DAB74BBB-B687-B60D-65E0-8FEDEFC23BF9}"/>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8EE7CFEC-E3E1-A5F4-BA04-78200CE29B26}"/>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A5C9A2CA-2036-C4A7-869F-EDA9ED4503AC}"/>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B754779C-8750-B24D-4110-A197C4C93314}"/>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6EFE9DB-BA1D-88FB-3CEE-0FFE1F0B0580}"/>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309463E-8172-E828-5B2E-6D6090FA39E7}"/>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C3D50D19-94F5-25F3-E0B3-AD029E1C9658}"/>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4E69DFCF-A8B3-5741-03C8-E4E38CD49B68}"/>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65E95862-3E29-6EA4-59BD-9D7C331F4DE6}"/>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98B776ED-A018-1F30-0F9B-B572EAA886CA}"/>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90A8009C-3338-F271-B028-8CD778FCCEAC}"/>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CC9574B2-B789-3205-C1EF-DDB205A6780A}"/>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5FE373B1-D903-8E90-B7A7-7192E4D874FE}"/>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27235C4D-60C7-9150-935A-6FA014DF3DD1}"/>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9EA97525-23B8-C4A5-9A90-81D25DCFD0AA}"/>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3CE2E12F-270E-1969-1B4F-5AD1127E68CB}"/>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EA81D013-DD9C-2C8D-4C83-2CD161A61D00}"/>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CF98E1B5-A612-4050-6806-98BED7393C7D}"/>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EAAC33B9-31B0-C937-C425-0D0945162F69}"/>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4C72F53A-A92A-F07F-960D-CA346F790337}"/>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178EDD50-1439-3804-2051-F6F974FCD515}"/>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E866310-3CE4-BCA5-5335-01418E432DE3}"/>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 name="Graphic 2">
            <a:extLst>
              <a:ext uri="{FF2B5EF4-FFF2-40B4-BE49-F238E27FC236}">
                <a16:creationId xmlns:a16="http://schemas.microsoft.com/office/drawing/2014/main" id="{67E6A03B-5F70-AC24-CAF5-983B189B56D3}"/>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286713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9C0A78-BEB0-FBB0-6920-08CB9ACBAC5F}"/>
              </a:ext>
            </a:extLst>
          </p:cNvPr>
          <p:cNvSpPr>
            <a:spLocks noGrp="1"/>
          </p:cNvSpPr>
          <p:nvPr>
            <p:ph type="sldNum" sz="quarter" idx="12"/>
          </p:nvPr>
        </p:nvSpPr>
        <p:spPr/>
        <p:txBody>
          <a:bodyPr/>
          <a:lstStyle/>
          <a:p>
            <a:fld id="{34DAF49F-CA02-4646-A823-FA1F232E9435}" type="slidenum">
              <a:t>‹#›</a:t>
            </a:fld>
            <a:endParaRPr lang="en-US" dirty="0"/>
          </a:p>
        </p:txBody>
      </p:sp>
      <p:grpSp>
        <p:nvGrpSpPr>
          <p:cNvPr id="3" name="Group 2">
            <a:extLst>
              <a:ext uri="{FF2B5EF4-FFF2-40B4-BE49-F238E27FC236}">
                <a16:creationId xmlns:a16="http://schemas.microsoft.com/office/drawing/2014/main" id="{C751CFCD-9939-7E49-BF0A-3FAECB7F818B}"/>
              </a:ext>
            </a:extLst>
          </p:cNvPr>
          <p:cNvGrpSpPr/>
          <p:nvPr userDrawn="1"/>
        </p:nvGrpSpPr>
        <p:grpSpPr>
          <a:xfrm>
            <a:off x="0" y="0"/>
            <a:ext cx="12188952" cy="228600"/>
            <a:chOff x="0" y="0"/>
            <a:chExt cx="12113581" cy="228600"/>
          </a:xfrm>
        </p:grpSpPr>
        <p:sp>
          <p:nvSpPr>
            <p:cNvPr id="5" name="Rectangle 4">
              <a:extLst>
                <a:ext uri="{FF2B5EF4-FFF2-40B4-BE49-F238E27FC236}">
                  <a16:creationId xmlns:a16="http://schemas.microsoft.com/office/drawing/2014/main" id="{685EF5FD-5650-37F9-326C-2E5A59F606B9}"/>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3D8D0A8-B5BF-094A-D3AD-FCD01A0AC57D}"/>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CFC4FF4-BD1F-11F8-FCD0-3ED007CB4869}"/>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148C8CA8-F0FE-6CE5-2A80-3C11B56F7F19}"/>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15E25EB-BC90-6844-914C-2BF62852096C}"/>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DF6F20F-D382-736A-5865-E548E62D0C4A}"/>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3C7B623-B20C-8193-81F3-F58E071F7B52}"/>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3DE9E06-E78D-9FD9-0485-1A72E1D30C19}"/>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007C292-D525-A566-FBA4-C1662F45FB6D}"/>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747617D-0A26-59F4-0BCB-459E5DDBAD93}"/>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44A621C-D93F-15FA-EDEC-EA9CD7DCFA92}"/>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B6FFB13-E50A-C0A9-9728-80C766508389}"/>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50EFF3E-AAE0-9020-52CA-6B5FFE11EAFC}"/>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4B9D92F-F106-AF16-8DB8-443F4655BD40}"/>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94F4E49-86B8-A2EB-E12D-69768131543B}"/>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17175A0-7D2E-E167-B2A0-2AE8F55C4EBA}"/>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04D62F1-A92C-6817-43BE-707165BC8FE4}"/>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B3FE54DE-8C75-216A-E360-73159D07E531}"/>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ED9E38E-A87C-4D1D-D096-A8706D293CD7}"/>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0E644044-A870-40A2-87A7-D140A409EFF4}"/>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4ED0986-0738-7BEA-08A1-236DF6FB95A3}"/>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FCE2248-1264-867E-437E-4CFCA14B0DBF}"/>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0B06E8F9-EE04-E00A-D0F2-BC3DE556FE58}"/>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59989D3-3148-743B-20D9-36C753907426}"/>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954EAC0-8A0A-4DEE-D6A0-FAA152CADC16}"/>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7704A1C-A324-92A7-379D-3231863CB6C1}"/>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92B3553E-16CE-57FF-DBF9-18422D89DE6D}"/>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7AD17F93-E672-629F-077E-37E998E720A2}"/>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E3A0705-98C2-CA5A-23E5-08F55E11EBC9}"/>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F8B6263-DDA3-E7CB-01D1-DC0483357019}"/>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D7722B0-3A5C-8353-CFD4-A70717DAFEE7}"/>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F7065FED-D416-144F-616B-D5E821238743}"/>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E1603EE-9F1E-4AB7-125F-FFA1F979E215}"/>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1D1D0BD-D9D7-ED4F-2F59-A37C3B57F761}"/>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CEB0125B-9F5A-7B80-DD83-9B95B1E58195}"/>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669C1A61-016D-1227-C99A-74C22A788F81}"/>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B41EF540-155D-C77F-1DA7-2CC0A7B8A5DF}"/>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85343D2-B681-6421-A064-80B216E16A74}"/>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E3B9C73B-41A6-8704-CF8A-20C8D3F7C98E}"/>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2E5BDD7-4370-36F0-EE36-5CCA2EFC8BEE}"/>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6AA6DCF2-AED7-8A81-6889-CD6B9ADF8045}"/>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57DBBE49-CC05-4125-3755-545B9EFF2A99}"/>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3AF6628-8AAA-7F95-0FAC-3FB0D9CF343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EFE239C7-0BF8-C247-9FFA-D98E2208063F}"/>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0A4640D0-233B-6001-26C3-5490A8419782}"/>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191CE6CC-800F-E7A3-8E76-D3240D0D6B58}"/>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580E0D16-DBE5-69F0-98F1-B351D23855D6}"/>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FE103869-1A1B-C8ED-1837-01FD6F74CBC8}"/>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DE722225-4347-DFC0-E603-95A8B81FC4A9}"/>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0D12730D-EFED-0879-7FFE-92F8193A0175}"/>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EEE08811-D8FE-2E93-C065-68214C6CF7F3}"/>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253589BB-207D-200C-2B9B-0F071745A07A}"/>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984BA76B-E7E5-E773-7508-3184BDEAA41D}"/>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 name="Graphic 1">
            <a:extLst>
              <a:ext uri="{FF2B5EF4-FFF2-40B4-BE49-F238E27FC236}">
                <a16:creationId xmlns:a16="http://schemas.microsoft.com/office/drawing/2014/main" id="{D7EC40F2-A538-99F9-FE51-8FA2353B559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144139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BED4-99EE-D5D3-82BF-F0737E53FF50}"/>
              </a:ext>
            </a:extLst>
          </p:cNvPr>
          <p:cNvSpPr>
            <a:spLocks noGrp="1"/>
          </p:cNvSpPr>
          <p:nvPr>
            <p:ph type="title"/>
          </p:nvPr>
        </p:nvSpPr>
        <p:spPr>
          <a:xfrm>
            <a:off x="839788" y="457200"/>
            <a:ext cx="3932237" cy="1600200"/>
          </a:xfrm>
        </p:spPr>
        <p:txBody>
          <a:bodyPr anchor="b"/>
          <a:lstStyle>
            <a:lvl1pPr>
              <a:defRPr sz="3200">
                <a:solidFill>
                  <a:srgbClr val="00ABBA"/>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1BB1011-4DA9-3F1D-986C-7AC4C1F76B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E1AC13-2411-C312-CD8D-2F81D84094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C3168AB6-D6A1-B059-9DD2-37DCEBE01F9F}"/>
              </a:ext>
            </a:extLst>
          </p:cNvPr>
          <p:cNvSpPr>
            <a:spLocks noGrp="1"/>
          </p:cNvSpPr>
          <p:nvPr>
            <p:ph type="sldNum" sz="quarter" idx="12"/>
          </p:nvPr>
        </p:nvSpPr>
        <p:spPr/>
        <p:txBody>
          <a:bodyPr/>
          <a:lstStyle/>
          <a:p>
            <a:fld id="{34DAF49F-CA02-4646-A823-FA1F232E9435}" type="slidenum">
              <a:t>‹#›</a:t>
            </a:fld>
            <a:endParaRPr lang="en-US" dirty="0"/>
          </a:p>
        </p:txBody>
      </p:sp>
      <p:grpSp>
        <p:nvGrpSpPr>
          <p:cNvPr id="6" name="Group 5">
            <a:extLst>
              <a:ext uri="{FF2B5EF4-FFF2-40B4-BE49-F238E27FC236}">
                <a16:creationId xmlns:a16="http://schemas.microsoft.com/office/drawing/2014/main" id="{97252F02-5072-31DC-381D-962730EBCF40}"/>
              </a:ext>
            </a:extLst>
          </p:cNvPr>
          <p:cNvGrpSpPr/>
          <p:nvPr userDrawn="1"/>
        </p:nvGrpSpPr>
        <p:grpSpPr>
          <a:xfrm>
            <a:off x="0" y="0"/>
            <a:ext cx="12188952" cy="228600"/>
            <a:chOff x="0" y="0"/>
            <a:chExt cx="12113581" cy="228600"/>
          </a:xfrm>
        </p:grpSpPr>
        <p:sp>
          <p:nvSpPr>
            <p:cNvPr id="8" name="Rectangle 7">
              <a:extLst>
                <a:ext uri="{FF2B5EF4-FFF2-40B4-BE49-F238E27FC236}">
                  <a16:creationId xmlns:a16="http://schemas.microsoft.com/office/drawing/2014/main" id="{6627A737-C1BE-3F7C-AAE5-FA205FB450D2}"/>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2C015BD-DF87-ACE6-E791-589ED2D049D4}"/>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76D8B5C-4296-30E6-9615-CFC5678DDB8C}"/>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C8CECAD-202F-4168-A391-D2869DF36F0D}"/>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4C58D62-3451-A954-C454-6B7F9F01A040}"/>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FA766EAD-B05A-5365-F36F-1BA0EDE2BFF6}"/>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02F8677-1B22-7CC7-C6A7-BF1C78E5B5AF}"/>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BA58A48-7AE3-0923-2E82-42B1684D250A}"/>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C0556EE-9E8C-CD92-7F98-3C24076D8119}"/>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BF8AE8DB-2E26-55E1-07C3-32A775635C89}"/>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673B67A-B39A-1C1E-C128-259F338BCA5E}"/>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CDB78F8-8302-657A-DB7E-EB17F70F1FDD}"/>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0F840925-7115-0AFE-FAF1-FF51E4FDFD33}"/>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624659B1-5529-ABC9-C3AF-155C61E93663}"/>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0BDDCD9-4B76-B466-8BEE-135AFB57A939}"/>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493D9ADC-A5B7-F401-0246-B57B49624B3F}"/>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40357DA6-D38B-78FB-D4C5-E9D126216161}"/>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2EB5494E-46AF-ABF8-229E-A64B6637A419}"/>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3B09059-C519-D038-8077-AE553D936741}"/>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5FB25AA7-A6E3-9512-2269-CF210D96F7FC}"/>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670F312E-326E-4E77-C83B-3BE2158D7398}"/>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22DD8EA-C485-801A-84E0-27BA76AA90FC}"/>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7752DCB-CC01-E104-224F-905B12DC6EC7}"/>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51A9E06C-F625-9AEC-B731-F3FD5420F993}"/>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9DD6319F-999D-5E29-BE91-8EB2E3B838BA}"/>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942A43E-3538-DFDB-572C-E1C1D4CB9EDB}"/>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4F54DCB2-15C2-EEFB-2D4D-E7EEE1D7A612}"/>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4E71D17-E5D7-7DB8-CB39-B452CD01E14C}"/>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E7222CB8-38DE-0F79-1F4C-0A7E0E6FD29C}"/>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4B7954F-456C-DC57-AD08-C2A1E3227304}"/>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2F73651-C468-E0AB-63B0-B8C1F737097C}"/>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87C6833-1BD7-4C7E-4717-E9DEE9C67C5C}"/>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2EB5608-C60E-39F0-B5B3-78260729EC4C}"/>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5DAB7618-00B0-500D-8DA8-27C94A1E791E}"/>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C1677021-13FD-F591-0C55-0E6D39F62CBF}"/>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15035045-E6E5-1893-6186-B05044E52628}"/>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F4D3F7B-9894-859E-A15D-944EA54D4144}"/>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CA69872-3268-1BFF-A051-64B742414175}"/>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CB8EB146-717C-94D2-C88D-5CFE29DF90F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25BE8E57-EF3D-82CE-BEFB-2B798708F497}"/>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8F7BD714-2D7C-5B19-5425-49C024840F88}"/>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CCAE185C-8729-542E-26C8-AB93CF7AFA49}"/>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B8BE381E-FA44-5EA8-F89B-53907BC95AB6}"/>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D77D0771-EF8B-1CBC-A770-38C8FB0B730E}"/>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6C335D67-B875-AB35-E674-970DEB53AB56}"/>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A5FEB607-D46B-B3CA-9851-4868656C42C5}"/>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7A706689-118C-BFDD-895C-1E8FD2DAB2E3}"/>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76058D42-5E97-51CE-DC42-87CB7D380E5E}"/>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69D1FFF2-5D03-219A-0EE4-03756108ECD9}"/>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F28D6ACC-4280-75A2-7A20-0B0E36BD5F9E}"/>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B8A5D7B1-DEC9-6C60-5D98-C61A2B91D2F1}"/>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4798D028-BAA7-9463-4953-4B0779DA26BE}"/>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DAF8BF24-5B5A-F2E4-A697-9355F204959C}"/>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2" name="Graphic 61">
            <a:extLst>
              <a:ext uri="{FF2B5EF4-FFF2-40B4-BE49-F238E27FC236}">
                <a16:creationId xmlns:a16="http://schemas.microsoft.com/office/drawing/2014/main" id="{8EF477A4-1B98-80C6-24C5-827336141CFC}"/>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3400452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FE772-6A31-CF58-980E-13452F50D8DD}"/>
              </a:ext>
            </a:extLst>
          </p:cNvPr>
          <p:cNvSpPr>
            <a:spLocks noGrp="1"/>
          </p:cNvSpPr>
          <p:nvPr>
            <p:ph type="title"/>
          </p:nvPr>
        </p:nvSpPr>
        <p:spPr>
          <a:xfrm>
            <a:off x="839788" y="457200"/>
            <a:ext cx="3932237" cy="1600200"/>
          </a:xfrm>
        </p:spPr>
        <p:txBody>
          <a:bodyPr anchor="b"/>
          <a:lstStyle>
            <a:lvl1pPr>
              <a:defRPr sz="3200">
                <a:solidFill>
                  <a:srgbClr val="00ABBA"/>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2E83EB-4222-6B04-B72D-4E68681BE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69F04A0-6222-DEFF-DDAF-3AE184CA6A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5B1E1DB3-3565-5FBC-7844-D424E2F7DC15}"/>
              </a:ext>
            </a:extLst>
          </p:cNvPr>
          <p:cNvSpPr>
            <a:spLocks noGrp="1"/>
          </p:cNvSpPr>
          <p:nvPr>
            <p:ph type="sldNum" sz="quarter" idx="12"/>
          </p:nvPr>
        </p:nvSpPr>
        <p:spPr/>
        <p:txBody>
          <a:bodyPr/>
          <a:lstStyle/>
          <a:p>
            <a:fld id="{34DAF49F-CA02-4646-A823-FA1F232E9435}" type="slidenum">
              <a:t>‹#›</a:t>
            </a:fld>
            <a:endParaRPr lang="en-US" dirty="0"/>
          </a:p>
        </p:txBody>
      </p:sp>
      <p:grpSp>
        <p:nvGrpSpPr>
          <p:cNvPr id="5" name="Group 4">
            <a:extLst>
              <a:ext uri="{FF2B5EF4-FFF2-40B4-BE49-F238E27FC236}">
                <a16:creationId xmlns:a16="http://schemas.microsoft.com/office/drawing/2014/main" id="{9CB9189F-A8C1-F5FD-F5DD-8A5546FCA40D}"/>
              </a:ext>
            </a:extLst>
          </p:cNvPr>
          <p:cNvGrpSpPr/>
          <p:nvPr userDrawn="1"/>
        </p:nvGrpSpPr>
        <p:grpSpPr>
          <a:xfrm>
            <a:off x="0" y="0"/>
            <a:ext cx="12188952" cy="228600"/>
            <a:chOff x="0" y="0"/>
            <a:chExt cx="12113581" cy="228600"/>
          </a:xfrm>
        </p:grpSpPr>
        <p:sp>
          <p:nvSpPr>
            <p:cNvPr id="6" name="Rectangle 5">
              <a:extLst>
                <a:ext uri="{FF2B5EF4-FFF2-40B4-BE49-F238E27FC236}">
                  <a16:creationId xmlns:a16="http://schemas.microsoft.com/office/drawing/2014/main" id="{5416DA8C-CD8E-47B4-82FA-BD629DBA1270}"/>
                </a:ext>
              </a:extLst>
            </p:cNvPr>
            <p:cNvSpPr/>
            <p:nvPr/>
          </p:nvSpPr>
          <p:spPr>
            <a:xfrm>
              <a:off x="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2969FD5E-10C0-FB56-C1D6-FD6A3B076CB8}"/>
                </a:ext>
              </a:extLst>
            </p:cNvPr>
            <p:cNvSpPr/>
            <p:nvPr/>
          </p:nvSpPr>
          <p:spPr>
            <a:xfrm>
              <a:off x="230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DB579E4-7362-5BBB-754F-8C1C52BB5EDF}"/>
                </a:ext>
              </a:extLst>
            </p:cNvPr>
            <p:cNvSpPr/>
            <p:nvPr/>
          </p:nvSpPr>
          <p:spPr>
            <a:xfrm>
              <a:off x="452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874AF25-2ED1-3E35-1CA6-6B616902312C}"/>
                </a:ext>
              </a:extLst>
            </p:cNvPr>
            <p:cNvSpPr/>
            <p:nvPr/>
          </p:nvSpPr>
          <p:spPr>
            <a:xfrm>
              <a:off x="683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A0FFE03-8FB1-8A6E-2712-648C5CD53B79}"/>
                </a:ext>
              </a:extLst>
            </p:cNvPr>
            <p:cNvSpPr/>
            <p:nvPr/>
          </p:nvSpPr>
          <p:spPr>
            <a:xfrm>
              <a:off x="912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E89952D-41C5-D039-815E-FF81A9381758}"/>
                </a:ext>
              </a:extLst>
            </p:cNvPr>
            <p:cNvSpPr/>
            <p:nvPr/>
          </p:nvSpPr>
          <p:spPr>
            <a:xfrm>
              <a:off x="1140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D7E943B-D0A0-719F-63A4-1B766A4FA8E4}"/>
                </a:ext>
              </a:extLst>
            </p:cNvPr>
            <p:cNvSpPr/>
            <p:nvPr/>
          </p:nvSpPr>
          <p:spPr>
            <a:xfrm>
              <a:off x="1369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8E0C7E79-AD35-55F8-EF0F-222B2BE19A3F}"/>
                </a:ext>
              </a:extLst>
            </p:cNvPr>
            <p:cNvSpPr/>
            <p:nvPr/>
          </p:nvSpPr>
          <p:spPr>
            <a:xfrm>
              <a:off x="1597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065B038-CBB5-2601-206B-E231F57497FF}"/>
                </a:ext>
              </a:extLst>
            </p:cNvPr>
            <p:cNvSpPr/>
            <p:nvPr/>
          </p:nvSpPr>
          <p:spPr>
            <a:xfrm>
              <a:off x="18288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DA9B2B20-C92C-F9FA-12BB-E77BF345A0C2}"/>
                </a:ext>
              </a:extLst>
            </p:cNvPr>
            <p:cNvSpPr/>
            <p:nvPr/>
          </p:nvSpPr>
          <p:spPr>
            <a:xfrm>
              <a:off x="20596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39F0C3F-402F-2F10-8418-782C3C57D7EF}"/>
                </a:ext>
              </a:extLst>
            </p:cNvPr>
            <p:cNvSpPr/>
            <p:nvPr/>
          </p:nvSpPr>
          <p:spPr>
            <a:xfrm>
              <a:off x="22815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9C6C351-3E4B-B38B-E6F8-C130E858C4D0}"/>
                </a:ext>
              </a:extLst>
            </p:cNvPr>
            <p:cNvSpPr/>
            <p:nvPr/>
          </p:nvSpPr>
          <p:spPr>
            <a:xfrm>
              <a:off x="2512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11B8040-AEC3-964E-A2A8-0052C577A844}"/>
                </a:ext>
              </a:extLst>
            </p:cNvPr>
            <p:cNvSpPr/>
            <p:nvPr/>
          </p:nvSpPr>
          <p:spPr>
            <a:xfrm>
              <a:off x="2740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88CC50D-44EF-BAEF-721D-E844C0515C0B}"/>
                </a:ext>
              </a:extLst>
            </p:cNvPr>
            <p:cNvSpPr/>
            <p:nvPr/>
          </p:nvSpPr>
          <p:spPr>
            <a:xfrm>
              <a:off x="29695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517D54B2-597F-B908-4C5B-CA5E5496E446}"/>
                </a:ext>
              </a:extLst>
            </p:cNvPr>
            <p:cNvSpPr/>
            <p:nvPr/>
          </p:nvSpPr>
          <p:spPr>
            <a:xfrm>
              <a:off x="31981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C0D1BAAF-97C7-7E67-AA3D-DA6CA23EDBA8}"/>
                </a:ext>
              </a:extLst>
            </p:cNvPr>
            <p:cNvSpPr/>
            <p:nvPr/>
          </p:nvSpPr>
          <p:spPr>
            <a:xfrm>
              <a:off x="3426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CFBD14D0-FB91-DA93-BE11-A620E9DD6A86}"/>
                </a:ext>
              </a:extLst>
            </p:cNvPr>
            <p:cNvSpPr/>
            <p:nvPr/>
          </p:nvSpPr>
          <p:spPr>
            <a:xfrm>
              <a:off x="36576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2CEA05A-A0A1-A109-85F6-278358F6AE10}"/>
                </a:ext>
              </a:extLst>
            </p:cNvPr>
            <p:cNvSpPr/>
            <p:nvPr/>
          </p:nvSpPr>
          <p:spPr>
            <a:xfrm>
              <a:off x="38884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0EE039FF-27B1-A1D9-73FA-F8EEC125824A}"/>
                </a:ext>
              </a:extLst>
            </p:cNvPr>
            <p:cNvSpPr/>
            <p:nvPr/>
          </p:nvSpPr>
          <p:spPr>
            <a:xfrm>
              <a:off x="41103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D0EE8D6-F80C-5F19-9A31-E7F56A2361F4}"/>
                </a:ext>
              </a:extLst>
            </p:cNvPr>
            <p:cNvSpPr/>
            <p:nvPr/>
          </p:nvSpPr>
          <p:spPr>
            <a:xfrm>
              <a:off x="4341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44A9C673-42B2-E91D-BDBB-678072847922}"/>
                </a:ext>
              </a:extLst>
            </p:cNvPr>
            <p:cNvSpPr/>
            <p:nvPr/>
          </p:nvSpPr>
          <p:spPr>
            <a:xfrm>
              <a:off x="45697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BA217227-25AE-006F-C831-90FB20363EE6}"/>
                </a:ext>
              </a:extLst>
            </p:cNvPr>
            <p:cNvSpPr/>
            <p:nvPr/>
          </p:nvSpPr>
          <p:spPr>
            <a:xfrm>
              <a:off x="47983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1A477110-000E-65D2-BD67-CE95865C63E3}"/>
                </a:ext>
              </a:extLst>
            </p:cNvPr>
            <p:cNvSpPr/>
            <p:nvPr/>
          </p:nvSpPr>
          <p:spPr>
            <a:xfrm>
              <a:off x="50269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AC288970-9CBC-1114-0D43-E33CDE4E51AF}"/>
                </a:ext>
              </a:extLst>
            </p:cNvPr>
            <p:cNvSpPr/>
            <p:nvPr/>
          </p:nvSpPr>
          <p:spPr>
            <a:xfrm>
              <a:off x="5255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554056AE-55C6-EE0E-F998-12FF83F8608A}"/>
                </a:ext>
              </a:extLst>
            </p:cNvPr>
            <p:cNvSpPr/>
            <p:nvPr/>
          </p:nvSpPr>
          <p:spPr>
            <a:xfrm>
              <a:off x="54864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977FC2F8-AE5B-26DD-F796-EC823EAC2C48}"/>
                </a:ext>
              </a:extLst>
            </p:cNvPr>
            <p:cNvSpPr/>
            <p:nvPr/>
          </p:nvSpPr>
          <p:spPr>
            <a:xfrm>
              <a:off x="57172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35B889D8-CFA5-1426-FD2E-53307FAA70E5}"/>
                </a:ext>
              </a:extLst>
            </p:cNvPr>
            <p:cNvSpPr/>
            <p:nvPr/>
          </p:nvSpPr>
          <p:spPr>
            <a:xfrm>
              <a:off x="59391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A98A8D1-241B-7F4C-C104-BB23A9D85067}"/>
                </a:ext>
              </a:extLst>
            </p:cNvPr>
            <p:cNvSpPr/>
            <p:nvPr/>
          </p:nvSpPr>
          <p:spPr>
            <a:xfrm>
              <a:off x="6169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7BC26DB8-4E9A-F628-8400-0584538B1586}"/>
                </a:ext>
              </a:extLst>
            </p:cNvPr>
            <p:cNvSpPr/>
            <p:nvPr/>
          </p:nvSpPr>
          <p:spPr>
            <a:xfrm>
              <a:off x="6398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201DE40-7D91-20FB-0DA3-5D826348EF2A}"/>
                </a:ext>
              </a:extLst>
            </p:cNvPr>
            <p:cNvSpPr/>
            <p:nvPr/>
          </p:nvSpPr>
          <p:spPr>
            <a:xfrm>
              <a:off x="6627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F470FDE7-E3D6-7357-2F43-DAFC5186730B}"/>
                </a:ext>
              </a:extLst>
            </p:cNvPr>
            <p:cNvSpPr/>
            <p:nvPr/>
          </p:nvSpPr>
          <p:spPr>
            <a:xfrm>
              <a:off x="6855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D2CFBB6A-FBA4-8B82-0E28-EEA15F3F1AA2}"/>
                </a:ext>
              </a:extLst>
            </p:cNvPr>
            <p:cNvSpPr/>
            <p:nvPr/>
          </p:nvSpPr>
          <p:spPr>
            <a:xfrm>
              <a:off x="7084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38E6C152-0C63-F486-B543-D548ECDACC8D}"/>
                </a:ext>
              </a:extLst>
            </p:cNvPr>
            <p:cNvSpPr/>
            <p:nvPr/>
          </p:nvSpPr>
          <p:spPr>
            <a:xfrm>
              <a:off x="73152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303D1E1D-2C12-5BCA-344F-6EA9379FBB40}"/>
                </a:ext>
              </a:extLst>
            </p:cNvPr>
            <p:cNvSpPr/>
            <p:nvPr/>
          </p:nvSpPr>
          <p:spPr>
            <a:xfrm>
              <a:off x="75460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A42D57D4-9DF6-212D-0A8D-5DBBBD3A7D0C}"/>
                </a:ext>
              </a:extLst>
            </p:cNvPr>
            <p:cNvSpPr/>
            <p:nvPr/>
          </p:nvSpPr>
          <p:spPr>
            <a:xfrm>
              <a:off x="77679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4137227F-22C1-9AB1-B2E2-66736A54BF17}"/>
                </a:ext>
              </a:extLst>
            </p:cNvPr>
            <p:cNvSpPr/>
            <p:nvPr/>
          </p:nvSpPr>
          <p:spPr>
            <a:xfrm>
              <a:off x="79987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33B746C9-C9AC-7162-7470-B563AA2DA9F5}"/>
                </a:ext>
              </a:extLst>
            </p:cNvPr>
            <p:cNvSpPr/>
            <p:nvPr/>
          </p:nvSpPr>
          <p:spPr>
            <a:xfrm>
              <a:off x="82273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171B4E24-EA02-B76D-208A-E695F5B6BB17}"/>
                </a:ext>
              </a:extLst>
            </p:cNvPr>
            <p:cNvSpPr/>
            <p:nvPr/>
          </p:nvSpPr>
          <p:spPr>
            <a:xfrm>
              <a:off x="84559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E5FCCC0-3F73-8192-5CA8-097512C58C03}"/>
                </a:ext>
              </a:extLst>
            </p:cNvPr>
            <p:cNvSpPr/>
            <p:nvPr/>
          </p:nvSpPr>
          <p:spPr>
            <a:xfrm>
              <a:off x="86845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D13C03B5-DB41-3977-90B5-ED1472108981}"/>
                </a:ext>
              </a:extLst>
            </p:cNvPr>
            <p:cNvSpPr/>
            <p:nvPr/>
          </p:nvSpPr>
          <p:spPr>
            <a:xfrm>
              <a:off x="89131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2B3E8830-8FA8-1049-6BD5-AC1E50D4371A}"/>
                </a:ext>
              </a:extLst>
            </p:cNvPr>
            <p:cNvSpPr/>
            <p:nvPr/>
          </p:nvSpPr>
          <p:spPr>
            <a:xfrm>
              <a:off x="9144000"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3CFA6CBF-3F71-5393-0B6E-797A7FF93FB4}"/>
                </a:ext>
              </a:extLst>
            </p:cNvPr>
            <p:cNvSpPr/>
            <p:nvPr/>
          </p:nvSpPr>
          <p:spPr>
            <a:xfrm>
              <a:off x="9374820"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34F7A75E-A2B6-ACAB-C95A-5DD636A79B19}"/>
                </a:ext>
              </a:extLst>
            </p:cNvPr>
            <p:cNvSpPr/>
            <p:nvPr/>
          </p:nvSpPr>
          <p:spPr>
            <a:xfrm>
              <a:off x="959676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8716BC2-F96A-211E-902A-A49AB258F192}"/>
                </a:ext>
              </a:extLst>
            </p:cNvPr>
            <p:cNvSpPr/>
            <p:nvPr/>
          </p:nvSpPr>
          <p:spPr>
            <a:xfrm>
              <a:off x="98275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6D7904A1-9F3B-D240-2257-E56CF4200E3F}"/>
                </a:ext>
              </a:extLst>
            </p:cNvPr>
            <p:cNvSpPr/>
            <p:nvPr/>
          </p:nvSpPr>
          <p:spPr>
            <a:xfrm>
              <a:off x="100561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13920B6A-C562-9610-8FCA-BA293DE89562}"/>
                </a:ext>
              </a:extLst>
            </p:cNvPr>
            <p:cNvSpPr/>
            <p:nvPr/>
          </p:nvSpPr>
          <p:spPr>
            <a:xfrm>
              <a:off x="102847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37F1CE59-F1C2-7B31-DC17-16D4E4B14E4C}"/>
                </a:ext>
              </a:extLst>
            </p:cNvPr>
            <p:cNvSpPr/>
            <p:nvPr/>
          </p:nvSpPr>
          <p:spPr>
            <a:xfrm>
              <a:off x="105133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C8832003-3EFF-41D3-F280-7BB08CFFB5BC}"/>
                </a:ext>
              </a:extLst>
            </p:cNvPr>
            <p:cNvSpPr/>
            <p:nvPr/>
          </p:nvSpPr>
          <p:spPr>
            <a:xfrm>
              <a:off x="107419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8083D687-CFB5-DF95-21CF-ABF417595D83}"/>
                </a:ext>
              </a:extLst>
            </p:cNvPr>
            <p:cNvSpPr/>
            <p:nvPr/>
          </p:nvSpPr>
          <p:spPr>
            <a:xfrm>
              <a:off x="109705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7E0ACEFA-9B90-EC43-D22A-BFA12CA433EF}"/>
                </a:ext>
              </a:extLst>
            </p:cNvPr>
            <p:cNvSpPr/>
            <p:nvPr/>
          </p:nvSpPr>
          <p:spPr>
            <a:xfrm>
              <a:off x="11199181" y="0"/>
              <a:ext cx="228600" cy="228600"/>
            </a:xfrm>
            <a:prstGeom prst="rect">
              <a:avLst/>
            </a:prstGeom>
            <a:solidFill>
              <a:srgbClr val="FFBA0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E3975569-D58C-8A94-1C78-2C2EE6FEF819}"/>
                </a:ext>
              </a:extLst>
            </p:cNvPr>
            <p:cNvSpPr/>
            <p:nvPr/>
          </p:nvSpPr>
          <p:spPr>
            <a:xfrm>
              <a:off x="11427781" y="0"/>
              <a:ext cx="228600" cy="228600"/>
            </a:xfrm>
            <a:prstGeom prst="rect">
              <a:avLst/>
            </a:prstGeom>
            <a:solidFill>
              <a:srgbClr val="F0542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9DA834B-94D0-E0B4-79F3-C1E7E11B9352}"/>
                </a:ext>
              </a:extLst>
            </p:cNvPr>
            <p:cNvSpPr/>
            <p:nvPr/>
          </p:nvSpPr>
          <p:spPr>
            <a:xfrm>
              <a:off x="11656381" y="0"/>
              <a:ext cx="228600" cy="228600"/>
            </a:xfrm>
            <a:prstGeom prst="rect">
              <a:avLst/>
            </a:prstGeom>
            <a:solidFill>
              <a:srgbClr val="AB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8208FF26-1300-003E-55FF-D5BDF1C44B4B}"/>
                </a:ext>
              </a:extLst>
            </p:cNvPr>
            <p:cNvSpPr/>
            <p:nvPr/>
          </p:nvSpPr>
          <p:spPr>
            <a:xfrm>
              <a:off x="11884981" y="0"/>
              <a:ext cx="228600" cy="228600"/>
            </a:xfrm>
            <a:prstGeom prst="rect">
              <a:avLst/>
            </a:prstGeom>
            <a:solidFill>
              <a:srgbClr val="00ABBA"/>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Graphic 8">
            <a:extLst>
              <a:ext uri="{FF2B5EF4-FFF2-40B4-BE49-F238E27FC236}">
                <a16:creationId xmlns:a16="http://schemas.microsoft.com/office/drawing/2014/main" id="{93626425-1E0F-E51C-7D88-3D51FD5E7EFE}"/>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1440" y="5852160"/>
            <a:ext cx="1887515" cy="969264"/>
          </a:xfrm>
          <a:prstGeom prst="rect">
            <a:avLst/>
          </a:prstGeom>
        </p:spPr>
      </p:pic>
    </p:spTree>
    <p:extLst>
      <p:ext uri="{BB962C8B-B14F-4D97-AF65-F5344CB8AC3E}">
        <p14:creationId xmlns:p14="http://schemas.microsoft.com/office/powerpoint/2010/main" val="10665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F93A5E-F0A0-7371-BFB5-36B6ADB4B012}"/>
              </a:ext>
            </a:extLst>
          </p:cNvPr>
          <p:cNvSpPr>
            <a:spLocks noGrp="1"/>
          </p:cNvSpPr>
          <p:nvPr>
            <p:ph type="title"/>
          </p:nvPr>
        </p:nvSpPr>
        <p:spPr>
          <a:xfrm>
            <a:off x="838200" y="365125"/>
            <a:ext cx="10515600" cy="1325563"/>
          </a:xfrm>
          <a:prstGeom prst="rect">
            <a:avLst/>
          </a:prstGeom>
        </p:spPr>
        <p:txBody>
          <a:bodyPr vert="horz" lIns="0" tIns="0" rIns="0" bIns="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3D18E4-D5E2-34BD-1564-12AF8F75E8CB}"/>
              </a:ext>
            </a:extLst>
          </p:cNvPr>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BA59816-755D-44A3-2974-75B45BD3D9B0}"/>
              </a:ext>
            </a:extLst>
          </p:cNvPr>
          <p:cNvSpPr>
            <a:spLocks noGrp="1"/>
          </p:cNvSpPr>
          <p:nvPr>
            <p:ph type="sldNum" sz="quarter" idx="4"/>
          </p:nvPr>
        </p:nvSpPr>
        <p:spPr>
          <a:xfrm>
            <a:off x="11064240" y="6356350"/>
            <a:ext cx="914400" cy="365125"/>
          </a:xfrm>
          <a:prstGeom prst="rect">
            <a:avLst/>
          </a:prstGeom>
        </p:spPr>
        <p:txBody>
          <a:bodyPr vert="horz" lIns="0" tIns="0" rIns="0" bIns="0" rtlCol="0" anchor="ctr"/>
          <a:lstStyle>
            <a:lvl1pPr algn="r">
              <a:defRPr sz="1200" b="1">
                <a:solidFill>
                  <a:schemeClr val="tx1"/>
                </a:solidFill>
                <a:latin typeface="Arial" panose="020B0604020202020204" pitchFamily="34" charset="0"/>
                <a:cs typeface="Arial" panose="020B0604020202020204" pitchFamily="34" charset="0"/>
              </a:defRPr>
            </a:lvl1pPr>
          </a:lstStyle>
          <a:p>
            <a:fld id="{34DAF49F-CA02-4646-A823-FA1F232E9435}" type="slidenum">
              <a:rPr lang="en-US"/>
              <a:pPr/>
              <a:t>‹#›</a:t>
            </a:fld>
            <a:endParaRPr lang="en-US" dirty="0"/>
          </a:p>
        </p:txBody>
      </p:sp>
    </p:spTree>
    <p:extLst>
      <p:ext uri="{BB962C8B-B14F-4D97-AF65-F5344CB8AC3E}">
        <p14:creationId xmlns:p14="http://schemas.microsoft.com/office/powerpoint/2010/main" val="2797413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00ABBA"/>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F05421"/>
        </a:buClr>
        <a:buFont typeface="Wingdings"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0ABBA"/>
        </a:buClr>
        <a:buFont typeface="Wingdings"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ABD145"/>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FFBA0F"/>
        </a:buClr>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F05421"/>
        </a:buClr>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7.xml.rels><?xml version="1.0" encoding="UTF-8" standalone="yes"?>
<Relationships xmlns="http://schemas.openxmlformats.org/package/2006/relationships"><Relationship Id="rId2" Type="http://schemas.openxmlformats.org/officeDocument/2006/relationships/hyperlink" Target="https://www.cdc.gov/tb-programs/php/ntip/objectives-and-performance-target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https://www.cdc.gov/grants/documents/Budget-Preparation-Guidance.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grants.gov/forms/forms-repository/post-award-reporting-forms"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hyperlink" Target="https://www.grants.gov/forms/forms-repository/post-award-reporting-form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hyperlink" Target="https://www.grants.gov/forms/forms-repository/post-award-reporting-form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grantsolutions.gov/auth/realms/Grantsolutions/protocol/openid-connect/auth?response_type=code&amp;client_id=gs&amp;redirect_uri=http%3A%2F%2Fwww.grantsolutions.gov%2Fgs%2Fservlet%2Fgrantlist.GranteeGrantListServlet&amp;state=76c6f5bb-5231-4765-a67b-da90dca8f456&amp;login=true&amp;scope=openid"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orbes.com/sites/brucelee/2025/03/15/these-197-terms-may-trigger-reviews-of-your-nih-nsf-grant-proposals/" TargetMode="External"/><Relationship Id="rId2" Type="http://schemas.openxmlformats.org/officeDocument/2006/relationships/hyperlink" Target="https://bsky.app/profile/darbysaxbe.bsky.social/post/3lhcvn4hxwk2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6F0C6-0EA4-C370-6359-19460F7BDD42}"/>
              </a:ext>
            </a:extLst>
          </p:cNvPr>
          <p:cNvSpPr>
            <a:spLocks noGrp="1"/>
          </p:cNvSpPr>
          <p:nvPr>
            <p:ph type="ctrTitle"/>
          </p:nvPr>
        </p:nvSpPr>
        <p:spPr/>
        <p:txBody>
          <a:bodyPr>
            <a:normAutofit/>
          </a:bodyPr>
          <a:lstStyle/>
          <a:p>
            <a:r>
              <a:rPr lang="en-US" dirty="0"/>
              <a:t>2025 Annual Performance Report (APR) Guidance </a:t>
            </a:r>
          </a:p>
        </p:txBody>
      </p:sp>
      <p:sp>
        <p:nvSpPr>
          <p:cNvPr id="3" name="Subtitle 2">
            <a:extLst>
              <a:ext uri="{FF2B5EF4-FFF2-40B4-BE49-F238E27FC236}">
                <a16:creationId xmlns:a16="http://schemas.microsoft.com/office/drawing/2014/main" id="{4DF3D3A9-4EE2-F07A-3B62-F1604D3ECF6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12643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B68D9-EDAE-60ED-7412-4DC0937EFF90}"/>
              </a:ext>
            </a:extLst>
          </p:cNvPr>
          <p:cNvSpPr>
            <a:spLocks noGrp="1"/>
          </p:cNvSpPr>
          <p:nvPr>
            <p:ph type="title"/>
          </p:nvPr>
        </p:nvSpPr>
        <p:spPr/>
        <p:txBody>
          <a:bodyPr/>
          <a:lstStyle/>
          <a:p>
            <a:r>
              <a:rPr lang="en-US" dirty="0"/>
              <a:t>Prevention and Control – Performance Measures </a:t>
            </a:r>
          </a:p>
        </p:txBody>
      </p:sp>
      <p:sp>
        <p:nvSpPr>
          <p:cNvPr id="3" name="Content Placeholder 2">
            <a:extLst>
              <a:ext uri="{FF2B5EF4-FFF2-40B4-BE49-F238E27FC236}">
                <a16:creationId xmlns:a16="http://schemas.microsoft.com/office/drawing/2014/main" id="{FDF13642-ABDE-06DE-1AB4-E138031965EA}"/>
              </a:ext>
            </a:extLst>
          </p:cNvPr>
          <p:cNvSpPr>
            <a:spLocks noGrp="1"/>
          </p:cNvSpPr>
          <p:nvPr>
            <p:ph idx="1"/>
          </p:nvPr>
        </p:nvSpPr>
        <p:spPr/>
        <p:txBody>
          <a:bodyPr>
            <a:normAutofit lnSpcReduction="10000"/>
          </a:bodyPr>
          <a:lstStyle/>
          <a:p>
            <a:r>
              <a:rPr lang="en-US" dirty="0"/>
              <a:t>Source: NTIP Indicator Summary Report</a:t>
            </a:r>
          </a:p>
          <a:p>
            <a:r>
              <a:rPr lang="en-US" dirty="0"/>
              <a:t>Step 1: Log into SAMS and select the National TB Indicators Project (NTIP)</a:t>
            </a:r>
          </a:p>
          <a:p>
            <a:r>
              <a:rPr lang="en-US" dirty="0"/>
              <a:t>Step 2: Accept the Terms for the Rules of Behavior</a:t>
            </a:r>
          </a:p>
          <a:p>
            <a:r>
              <a:rPr lang="en-US" dirty="0"/>
              <a:t>Step 3: Select the “Report” option at the top of the page</a:t>
            </a:r>
          </a:p>
          <a:p>
            <a:r>
              <a:rPr lang="en-US" dirty="0"/>
              <a:t>Step 4: Multistep process</a:t>
            </a:r>
          </a:p>
          <a:p>
            <a:pPr lvl="1"/>
            <a:r>
              <a:rPr lang="en-US" dirty="0"/>
              <a:t>Select your “Program Area” from the drop-down menu</a:t>
            </a:r>
          </a:p>
          <a:p>
            <a:pPr lvl="1"/>
            <a:r>
              <a:rPr lang="en-US" dirty="0"/>
              <a:t>Select the “Indicator Summary” report in the Indicator section</a:t>
            </a:r>
          </a:p>
          <a:p>
            <a:pPr lvl="1"/>
            <a:r>
              <a:rPr lang="en-US" dirty="0"/>
              <a:t>Select “Q2” in the Quarter section</a:t>
            </a:r>
          </a:p>
          <a:p>
            <a:pPr lvl="1"/>
            <a:r>
              <a:rPr lang="en-US" dirty="0"/>
              <a:t>Click “View” to access the report</a:t>
            </a:r>
          </a:p>
        </p:txBody>
      </p:sp>
    </p:spTree>
    <p:extLst>
      <p:ext uri="{BB962C8B-B14F-4D97-AF65-F5344CB8AC3E}">
        <p14:creationId xmlns:p14="http://schemas.microsoft.com/office/powerpoint/2010/main" val="3530791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122732D-0247-ADBB-8F1D-4627634EB00F}"/>
              </a:ext>
            </a:extLst>
          </p:cNvPr>
          <p:cNvPicPr>
            <a:picLocks noChangeAspect="1"/>
          </p:cNvPicPr>
          <p:nvPr/>
        </p:nvPicPr>
        <p:blipFill>
          <a:blip r:embed="rId2"/>
          <a:stretch>
            <a:fillRect/>
          </a:stretch>
        </p:blipFill>
        <p:spPr>
          <a:xfrm>
            <a:off x="113102" y="1414020"/>
            <a:ext cx="4873677" cy="4644866"/>
          </a:xfrm>
          <a:prstGeom prst="rect">
            <a:avLst/>
          </a:prstGeom>
        </p:spPr>
      </p:pic>
      <p:sp>
        <p:nvSpPr>
          <p:cNvPr id="4" name="Rectangle 3">
            <a:extLst>
              <a:ext uri="{FF2B5EF4-FFF2-40B4-BE49-F238E27FC236}">
                <a16:creationId xmlns:a16="http://schemas.microsoft.com/office/drawing/2014/main" id="{E3615101-C139-0421-F4FA-1422CC966AF2}"/>
              </a:ext>
            </a:extLst>
          </p:cNvPr>
          <p:cNvSpPr/>
          <p:nvPr/>
        </p:nvSpPr>
        <p:spPr>
          <a:xfrm>
            <a:off x="1913641" y="5844619"/>
            <a:ext cx="782425" cy="17910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7C86C92-906A-604F-628D-15146F5584D9}"/>
              </a:ext>
            </a:extLst>
          </p:cNvPr>
          <p:cNvSpPr txBox="1"/>
          <p:nvPr/>
        </p:nvSpPr>
        <p:spPr>
          <a:xfrm>
            <a:off x="671804" y="511106"/>
            <a:ext cx="2705878" cy="646331"/>
          </a:xfrm>
          <a:prstGeom prst="rect">
            <a:avLst/>
          </a:prstGeom>
          <a:noFill/>
        </p:spPr>
        <p:txBody>
          <a:bodyPr wrap="square" rtlCol="0">
            <a:spAutoFit/>
          </a:bodyPr>
          <a:lstStyle/>
          <a:p>
            <a:pPr algn="ctr"/>
            <a:r>
              <a:rPr lang="en-US" b="1" u="sng" dirty="0"/>
              <a:t>Step 1</a:t>
            </a:r>
            <a:r>
              <a:rPr lang="en-US" b="1" dirty="0"/>
              <a:t>: Log into SAMS and select NTIP</a:t>
            </a:r>
          </a:p>
        </p:txBody>
      </p:sp>
      <p:pic>
        <p:nvPicPr>
          <p:cNvPr id="7" name="Picture 6">
            <a:extLst>
              <a:ext uri="{FF2B5EF4-FFF2-40B4-BE49-F238E27FC236}">
                <a16:creationId xmlns:a16="http://schemas.microsoft.com/office/drawing/2014/main" id="{C3C9CE20-9587-B1C0-B3C8-AB10894C7183}"/>
              </a:ext>
            </a:extLst>
          </p:cNvPr>
          <p:cNvPicPr>
            <a:picLocks noChangeAspect="1"/>
          </p:cNvPicPr>
          <p:nvPr/>
        </p:nvPicPr>
        <p:blipFill>
          <a:blip r:embed="rId3"/>
          <a:stretch>
            <a:fillRect/>
          </a:stretch>
        </p:blipFill>
        <p:spPr>
          <a:xfrm>
            <a:off x="5938702" y="1931805"/>
            <a:ext cx="5920508" cy="3367528"/>
          </a:xfrm>
          <a:prstGeom prst="rect">
            <a:avLst/>
          </a:prstGeom>
        </p:spPr>
      </p:pic>
      <p:sp>
        <p:nvSpPr>
          <p:cNvPr id="8" name="Rectangle 7">
            <a:extLst>
              <a:ext uri="{FF2B5EF4-FFF2-40B4-BE49-F238E27FC236}">
                <a16:creationId xmlns:a16="http://schemas.microsoft.com/office/drawing/2014/main" id="{2FFA58D6-BB78-249C-423C-B2DDCB051D3F}"/>
              </a:ext>
            </a:extLst>
          </p:cNvPr>
          <p:cNvSpPr/>
          <p:nvPr/>
        </p:nvSpPr>
        <p:spPr>
          <a:xfrm>
            <a:off x="7772400" y="4553339"/>
            <a:ext cx="1054359" cy="35456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F6E4D9C-9594-9CFD-F354-2707CC90144A}"/>
              </a:ext>
            </a:extLst>
          </p:cNvPr>
          <p:cNvSpPr txBox="1"/>
          <p:nvPr/>
        </p:nvSpPr>
        <p:spPr>
          <a:xfrm>
            <a:off x="7473820" y="511106"/>
            <a:ext cx="2705878" cy="646331"/>
          </a:xfrm>
          <a:prstGeom prst="rect">
            <a:avLst/>
          </a:prstGeom>
          <a:noFill/>
        </p:spPr>
        <p:txBody>
          <a:bodyPr wrap="square" rtlCol="0">
            <a:spAutoFit/>
          </a:bodyPr>
          <a:lstStyle/>
          <a:p>
            <a:pPr algn="ctr"/>
            <a:r>
              <a:rPr lang="en-US" b="1" u="sng" dirty="0"/>
              <a:t>Step 2</a:t>
            </a:r>
            <a:r>
              <a:rPr lang="en-US" b="1" dirty="0"/>
              <a:t>: Accept the Terms of the Rules of Behavior</a:t>
            </a:r>
          </a:p>
        </p:txBody>
      </p:sp>
    </p:spTree>
    <p:extLst>
      <p:ext uri="{BB962C8B-B14F-4D97-AF65-F5344CB8AC3E}">
        <p14:creationId xmlns:p14="http://schemas.microsoft.com/office/powerpoint/2010/main" val="295397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80F8560-0A15-B821-D0EC-1ACF4BC6CC6D}"/>
              </a:ext>
            </a:extLst>
          </p:cNvPr>
          <p:cNvPicPr>
            <a:picLocks noChangeAspect="1"/>
          </p:cNvPicPr>
          <p:nvPr/>
        </p:nvPicPr>
        <p:blipFill>
          <a:blip r:embed="rId2"/>
          <a:stretch>
            <a:fillRect/>
          </a:stretch>
        </p:blipFill>
        <p:spPr>
          <a:xfrm>
            <a:off x="320682" y="1845081"/>
            <a:ext cx="3600953" cy="685896"/>
          </a:xfrm>
          <a:prstGeom prst="rect">
            <a:avLst/>
          </a:prstGeom>
        </p:spPr>
      </p:pic>
      <p:sp>
        <p:nvSpPr>
          <p:cNvPr id="4" name="TextBox 3">
            <a:extLst>
              <a:ext uri="{FF2B5EF4-FFF2-40B4-BE49-F238E27FC236}">
                <a16:creationId xmlns:a16="http://schemas.microsoft.com/office/drawing/2014/main" id="{3D80B03E-B400-18B5-2266-2CD42657E6F4}"/>
              </a:ext>
            </a:extLst>
          </p:cNvPr>
          <p:cNvSpPr txBox="1"/>
          <p:nvPr/>
        </p:nvSpPr>
        <p:spPr>
          <a:xfrm>
            <a:off x="513183" y="622777"/>
            <a:ext cx="2705878" cy="923330"/>
          </a:xfrm>
          <a:prstGeom prst="rect">
            <a:avLst/>
          </a:prstGeom>
          <a:noFill/>
        </p:spPr>
        <p:txBody>
          <a:bodyPr wrap="square" rtlCol="0">
            <a:spAutoFit/>
          </a:bodyPr>
          <a:lstStyle/>
          <a:p>
            <a:pPr algn="ctr"/>
            <a:r>
              <a:rPr lang="en-US" b="1" u="sng" dirty="0"/>
              <a:t>Step 3</a:t>
            </a:r>
            <a:r>
              <a:rPr lang="en-US" b="1" dirty="0"/>
              <a:t>: Select the “Reports” option at the top of the page</a:t>
            </a:r>
          </a:p>
        </p:txBody>
      </p:sp>
      <p:sp>
        <p:nvSpPr>
          <p:cNvPr id="5" name="Rectangle 4">
            <a:extLst>
              <a:ext uri="{FF2B5EF4-FFF2-40B4-BE49-F238E27FC236}">
                <a16:creationId xmlns:a16="http://schemas.microsoft.com/office/drawing/2014/main" id="{4C5B8EBE-B56D-F524-1D6E-7DE738697CFD}"/>
              </a:ext>
            </a:extLst>
          </p:cNvPr>
          <p:cNvSpPr/>
          <p:nvPr/>
        </p:nvSpPr>
        <p:spPr>
          <a:xfrm>
            <a:off x="1007706" y="1856792"/>
            <a:ext cx="858416" cy="34523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92F7FBD-6FE9-1C42-CF0A-7D4DEA6819BA}"/>
              </a:ext>
            </a:extLst>
          </p:cNvPr>
          <p:cNvPicPr>
            <a:picLocks noChangeAspect="1"/>
          </p:cNvPicPr>
          <p:nvPr/>
        </p:nvPicPr>
        <p:blipFill>
          <a:blip r:embed="rId3"/>
          <a:stretch>
            <a:fillRect/>
          </a:stretch>
        </p:blipFill>
        <p:spPr>
          <a:xfrm>
            <a:off x="3921635" y="2911661"/>
            <a:ext cx="8006090" cy="3461148"/>
          </a:xfrm>
          <a:prstGeom prst="rect">
            <a:avLst/>
          </a:prstGeom>
        </p:spPr>
      </p:pic>
      <p:sp>
        <p:nvSpPr>
          <p:cNvPr id="8" name="Rectangle 7">
            <a:extLst>
              <a:ext uri="{FF2B5EF4-FFF2-40B4-BE49-F238E27FC236}">
                <a16:creationId xmlns:a16="http://schemas.microsoft.com/office/drawing/2014/main" id="{90388761-8FEC-1690-8FB5-5C8A52B75110}"/>
              </a:ext>
            </a:extLst>
          </p:cNvPr>
          <p:cNvSpPr/>
          <p:nvPr/>
        </p:nvSpPr>
        <p:spPr>
          <a:xfrm>
            <a:off x="3921635" y="3340359"/>
            <a:ext cx="2675108" cy="494523"/>
          </a:xfrm>
          <a:prstGeom prst="rect">
            <a:avLst/>
          </a:prstGeom>
          <a:noFill/>
          <a:ln w="38100">
            <a:solidFill>
              <a:srgbClr val="00AB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AE0D44D-55C1-728B-5047-DDE841569754}"/>
              </a:ext>
            </a:extLst>
          </p:cNvPr>
          <p:cNvSpPr txBox="1"/>
          <p:nvPr/>
        </p:nvSpPr>
        <p:spPr>
          <a:xfrm>
            <a:off x="6716365" y="3433731"/>
            <a:ext cx="2416629" cy="307777"/>
          </a:xfrm>
          <a:prstGeom prst="rect">
            <a:avLst/>
          </a:prstGeom>
          <a:noFill/>
        </p:spPr>
        <p:txBody>
          <a:bodyPr wrap="square" rtlCol="0">
            <a:spAutoFit/>
          </a:bodyPr>
          <a:lstStyle/>
          <a:p>
            <a:r>
              <a:rPr lang="en-US" sz="1400" b="1" dirty="0">
                <a:solidFill>
                  <a:srgbClr val="00ABBA"/>
                </a:solidFill>
              </a:rPr>
              <a:t>Select your program area</a:t>
            </a:r>
          </a:p>
        </p:txBody>
      </p:sp>
      <p:sp>
        <p:nvSpPr>
          <p:cNvPr id="10" name="Rectangle 9">
            <a:extLst>
              <a:ext uri="{FF2B5EF4-FFF2-40B4-BE49-F238E27FC236}">
                <a16:creationId xmlns:a16="http://schemas.microsoft.com/office/drawing/2014/main" id="{9AE116AD-A6F9-F001-B463-60C8D65D8D9B}"/>
              </a:ext>
            </a:extLst>
          </p:cNvPr>
          <p:cNvSpPr/>
          <p:nvPr/>
        </p:nvSpPr>
        <p:spPr>
          <a:xfrm>
            <a:off x="7809722" y="4301412"/>
            <a:ext cx="1119674" cy="158621"/>
          </a:xfrm>
          <a:prstGeom prst="rect">
            <a:avLst/>
          </a:prstGeom>
          <a:noFill/>
          <a:ln w="38100">
            <a:solidFill>
              <a:srgbClr val="F054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AAD6ADF-FD4B-17C8-418F-A252A8BA5519}"/>
              </a:ext>
            </a:extLst>
          </p:cNvPr>
          <p:cNvSpPr txBox="1"/>
          <p:nvPr/>
        </p:nvSpPr>
        <p:spPr>
          <a:xfrm>
            <a:off x="7121528" y="4979670"/>
            <a:ext cx="3329594" cy="307777"/>
          </a:xfrm>
          <a:prstGeom prst="rect">
            <a:avLst/>
          </a:prstGeom>
          <a:noFill/>
        </p:spPr>
        <p:txBody>
          <a:bodyPr wrap="square" rtlCol="0">
            <a:spAutoFit/>
          </a:bodyPr>
          <a:lstStyle/>
          <a:p>
            <a:r>
              <a:rPr lang="en-US" sz="1400" b="1" dirty="0">
                <a:solidFill>
                  <a:srgbClr val="F05421"/>
                </a:solidFill>
              </a:rPr>
              <a:t>Select the “Indicator Summary” report</a:t>
            </a:r>
          </a:p>
        </p:txBody>
      </p:sp>
      <p:sp>
        <p:nvSpPr>
          <p:cNvPr id="12" name="Rectangle 11">
            <a:extLst>
              <a:ext uri="{FF2B5EF4-FFF2-40B4-BE49-F238E27FC236}">
                <a16:creationId xmlns:a16="http://schemas.microsoft.com/office/drawing/2014/main" id="{0D4AAB97-8AE7-FC6B-D998-664E3E9A0389}"/>
              </a:ext>
            </a:extLst>
          </p:cNvPr>
          <p:cNvSpPr/>
          <p:nvPr/>
        </p:nvSpPr>
        <p:spPr>
          <a:xfrm>
            <a:off x="4795935" y="5635690"/>
            <a:ext cx="419877" cy="242596"/>
          </a:xfrm>
          <a:prstGeom prst="rect">
            <a:avLst/>
          </a:prstGeom>
          <a:noFill/>
          <a:ln w="38100">
            <a:solidFill>
              <a:srgbClr val="ABD1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102F6364-F778-FFF0-C151-00CCE75335EC}"/>
              </a:ext>
            </a:extLst>
          </p:cNvPr>
          <p:cNvSpPr txBox="1"/>
          <p:nvPr/>
        </p:nvSpPr>
        <p:spPr>
          <a:xfrm>
            <a:off x="4082022" y="6065032"/>
            <a:ext cx="2919047" cy="307777"/>
          </a:xfrm>
          <a:prstGeom prst="rect">
            <a:avLst/>
          </a:prstGeom>
          <a:noFill/>
        </p:spPr>
        <p:txBody>
          <a:bodyPr wrap="square" rtlCol="0">
            <a:spAutoFit/>
          </a:bodyPr>
          <a:lstStyle/>
          <a:p>
            <a:r>
              <a:rPr lang="en-US" sz="1400" b="1" dirty="0">
                <a:solidFill>
                  <a:srgbClr val="ABD145"/>
                </a:solidFill>
              </a:rPr>
              <a:t>Select Q2</a:t>
            </a:r>
          </a:p>
        </p:txBody>
      </p:sp>
      <p:sp>
        <p:nvSpPr>
          <p:cNvPr id="14" name="Rectangle 13">
            <a:extLst>
              <a:ext uri="{FF2B5EF4-FFF2-40B4-BE49-F238E27FC236}">
                <a16:creationId xmlns:a16="http://schemas.microsoft.com/office/drawing/2014/main" id="{C4EA6951-D908-8986-EEE8-42C315E4EFEA}"/>
              </a:ext>
            </a:extLst>
          </p:cNvPr>
          <p:cNvSpPr/>
          <p:nvPr/>
        </p:nvSpPr>
        <p:spPr>
          <a:xfrm>
            <a:off x="9909110" y="6065032"/>
            <a:ext cx="606490" cy="30777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C06770E-16E4-5B92-9105-E33505CFD751}"/>
              </a:ext>
            </a:extLst>
          </p:cNvPr>
          <p:cNvSpPr txBox="1"/>
          <p:nvPr/>
        </p:nvSpPr>
        <p:spPr>
          <a:xfrm>
            <a:off x="6095999" y="1639244"/>
            <a:ext cx="5380653" cy="1754326"/>
          </a:xfrm>
          <a:prstGeom prst="rect">
            <a:avLst/>
          </a:prstGeom>
          <a:noFill/>
        </p:spPr>
        <p:txBody>
          <a:bodyPr wrap="square" rtlCol="0">
            <a:spAutoFit/>
          </a:bodyPr>
          <a:lstStyle/>
          <a:p>
            <a:pPr algn="ctr"/>
            <a:r>
              <a:rPr lang="en-US" b="1" u="sng" dirty="0"/>
              <a:t>Step 4:</a:t>
            </a:r>
          </a:p>
          <a:p>
            <a:pPr marL="285750" indent="-285750">
              <a:buFont typeface="Arial" panose="020B0604020202020204" pitchFamily="34" charset="0"/>
              <a:buChar char="•"/>
            </a:pPr>
            <a:r>
              <a:rPr lang="en-US" dirty="0"/>
              <a:t>Select your program area</a:t>
            </a:r>
          </a:p>
          <a:p>
            <a:pPr marL="285750" indent="-285750">
              <a:buFont typeface="Arial" panose="020B0604020202020204" pitchFamily="34" charset="0"/>
              <a:buChar char="•"/>
            </a:pPr>
            <a:r>
              <a:rPr lang="en-US" dirty="0"/>
              <a:t>Select “Indicator Summary” in the Indicator section</a:t>
            </a:r>
          </a:p>
          <a:p>
            <a:pPr marL="285750" indent="-285750">
              <a:buFont typeface="Arial" panose="020B0604020202020204" pitchFamily="34" charset="0"/>
              <a:buChar char="•"/>
            </a:pPr>
            <a:r>
              <a:rPr lang="en-US" dirty="0"/>
              <a:t>Select “Q2” in the Quarter section</a:t>
            </a:r>
          </a:p>
          <a:p>
            <a:pPr marL="285750" indent="-285750">
              <a:buFont typeface="Arial" panose="020B0604020202020204" pitchFamily="34" charset="0"/>
              <a:buChar char="•"/>
            </a:pPr>
            <a:r>
              <a:rPr lang="en-US" dirty="0"/>
              <a:t>Click “View”</a:t>
            </a:r>
          </a:p>
          <a:p>
            <a:pPr marL="285750" indent="-285750" algn="ctr">
              <a:buFont typeface="Arial" panose="020B0604020202020204" pitchFamily="34" charset="0"/>
              <a:buChar char="•"/>
            </a:pPr>
            <a:endParaRPr lang="en-US" dirty="0"/>
          </a:p>
        </p:txBody>
      </p:sp>
    </p:spTree>
    <p:extLst>
      <p:ext uri="{BB962C8B-B14F-4D97-AF65-F5344CB8AC3E}">
        <p14:creationId xmlns:p14="http://schemas.microsoft.com/office/powerpoint/2010/main" val="2986427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97AD42B-F908-A0C4-8BD6-E141DD2596D5}"/>
              </a:ext>
            </a:extLst>
          </p:cNvPr>
          <p:cNvPicPr>
            <a:picLocks noChangeAspect="1"/>
          </p:cNvPicPr>
          <p:nvPr/>
        </p:nvPicPr>
        <p:blipFill>
          <a:blip r:embed="rId2"/>
          <a:stretch>
            <a:fillRect/>
          </a:stretch>
        </p:blipFill>
        <p:spPr>
          <a:xfrm>
            <a:off x="0" y="1164506"/>
            <a:ext cx="12192000" cy="4528988"/>
          </a:xfrm>
          <a:prstGeom prst="rect">
            <a:avLst/>
          </a:prstGeom>
        </p:spPr>
      </p:pic>
      <p:sp>
        <p:nvSpPr>
          <p:cNvPr id="4" name="Rectangle 3">
            <a:extLst>
              <a:ext uri="{FF2B5EF4-FFF2-40B4-BE49-F238E27FC236}">
                <a16:creationId xmlns:a16="http://schemas.microsoft.com/office/drawing/2014/main" id="{C88063BC-7A4F-9109-0532-7383584FEFDF}"/>
              </a:ext>
            </a:extLst>
          </p:cNvPr>
          <p:cNvSpPr/>
          <p:nvPr/>
        </p:nvSpPr>
        <p:spPr>
          <a:xfrm>
            <a:off x="7847045" y="2407298"/>
            <a:ext cx="4021494" cy="328619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7853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13A627-563C-9BA9-B61B-D8E37EF66560}"/>
              </a:ext>
            </a:extLst>
          </p:cNvPr>
          <p:cNvPicPr>
            <a:picLocks noChangeAspect="1"/>
          </p:cNvPicPr>
          <p:nvPr/>
        </p:nvPicPr>
        <p:blipFill>
          <a:blip r:embed="rId2"/>
          <a:stretch>
            <a:fillRect/>
          </a:stretch>
        </p:blipFill>
        <p:spPr>
          <a:xfrm>
            <a:off x="225376" y="393697"/>
            <a:ext cx="7527520" cy="4979581"/>
          </a:xfrm>
          <a:prstGeom prst="rect">
            <a:avLst/>
          </a:prstGeom>
        </p:spPr>
      </p:pic>
      <p:pic>
        <p:nvPicPr>
          <p:cNvPr id="5" name="Picture 4">
            <a:extLst>
              <a:ext uri="{FF2B5EF4-FFF2-40B4-BE49-F238E27FC236}">
                <a16:creationId xmlns:a16="http://schemas.microsoft.com/office/drawing/2014/main" id="{158EE0C2-0D65-AF90-042E-6630EC364997}"/>
              </a:ext>
            </a:extLst>
          </p:cNvPr>
          <p:cNvPicPr>
            <a:picLocks noChangeAspect="1"/>
          </p:cNvPicPr>
          <p:nvPr/>
        </p:nvPicPr>
        <p:blipFill>
          <a:blip r:embed="rId3"/>
          <a:stretch>
            <a:fillRect/>
          </a:stretch>
        </p:blipFill>
        <p:spPr>
          <a:xfrm>
            <a:off x="415167" y="5445065"/>
            <a:ext cx="6211167" cy="390580"/>
          </a:xfrm>
          <a:prstGeom prst="rect">
            <a:avLst/>
          </a:prstGeom>
        </p:spPr>
      </p:pic>
      <p:sp>
        <p:nvSpPr>
          <p:cNvPr id="6" name="TextBox 5">
            <a:extLst>
              <a:ext uri="{FF2B5EF4-FFF2-40B4-BE49-F238E27FC236}">
                <a16:creationId xmlns:a16="http://schemas.microsoft.com/office/drawing/2014/main" id="{FFDEA7AE-EB3A-DBBF-76B5-352868724B4F}"/>
              </a:ext>
            </a:extLst>
          </p:cNvPr>
          <p:cNvSpPr txBox="1"/>
          <p:nvPr/>
        </p:nvSpPr>
        <p:spPr>
          <a:xfrm>
            <a:off x="7968343" y="737118"/>
            <a:ext cx="3806890" cy="2708434"/>
          </a:xfrm>
          <a:prstGeom prst="rect">
            <a:avLst/>
          </a:prstGeom>
          <a:noFill/>
        </p:spPr>
        <p:txBody>
          <a:bodyPr wrap="square" rtlCol="0">
            <a:spAutoFit/>
          </a:bodyPr>
          <a:lstStyle/>
          <a:p>
            <a:r>
              <a:rPr lang="en-US" sz="2600" b="1" u="sng" dirty="0"/>
              <a:t>NOTES/CONSIDERATIONS</a:t>
            </a:r>
          </a:p>
          <a:p>
            <a:pPr marL="285750" indent="-285750">
              <a:buFont typeface="Arial" panose="020B0604020202020204" pitchFamily="34" charset="0"/>
              <a:buChar char="•"/>
            </a:pPr>
            <a:r>
              <a:rPr lang="en-US" dirty="0"/>
              <a:t>I included both 2025 and 2030 NTIP targets</a:t>
            </a:r>
          </a:p>
          <a:p>
            <a:pPr marL="285750" indent="-285750">
              <a:buFont typeface="Arial" panose="020B0604020202020204" pitchFamily="34" charset="0"/>
              <a:buChar char="•"/>
            </a:pPr>
            <a:r>
              <a:rPr lang="en-US" dirty="0"/>
              <a:t>To calculate Q1 and Q2 case rates, I used (1) case counts from each quarter and (2) the population estimates in NTIP</a:t>
            </a:r>
          </a:p>
          <a:p>
            <a:pPr marL="285750" indent="-285750">
              <a:buFont typeface="Arial" panose="020B0604020202020204" pitchFamily="34" charset="0"/>
              <a:buChar char="•"/>
            </a:pPr>
            <a:r>
              <a:rPr lang="en-US" dirty="0"/>
              <a:t>For Q1+Q2 – I averaged the two results for Q1 and Q2</a:t>
            </a:r>
          </a:p>
        </p:txBody>
      </p:sp>
    </p:spTree>
    <p:extLst>
      <p:ext uri="{BB962C8B-B14F-4D97-AF65-F5344CB8AC3E}">
        <p14:creationId xmlns:p14="http://schemas.microsoft.com/office/powerpoint/2010/main" val="662555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6F56-AC66-6957-45C7-425915CA677E}"/>
              </a:ext>
            </a:extLst>
          </p:cNvPr>
          <p:cNvSpPr>
            <a:spLocks noGrp="1"/>
          </p:cNvSpPr>
          <p:nvPr>
            <p:ph type="title"/>
          </p:nvPr>
        </p:nvSpPr>
        <p:spPr/>
        <p:txBody>
          <a:bodyPr/>
          <a:lstStyle/>
          <a:p>
            <a:r>
              <a:rPr lang="en-US" dirty="0"/>
              <a:t>Population Estimates in NTIP</a:t>
            </a:r>
          </a:p>
        </p:txBody>
      </p:sp>
      <p:pic>
        <p:nvPicPr>
          <p:cNvPr id="5" name="Content Placeholder 4">
            <a:extLst>
              <a:ext uri="{FF2B5EF4-FFF2-40B4-BE49-F238E27FC236}">
                <a16:creationId xmlns:a16="http://schemas.microsoft.com/office/drawing/2014/main" id="{03023C90-5368-0048-FE05-A56CDABFBC5F}"/>
              </a:ext>
            </a:extLst>
          </p:cNvPr>
          <p:cNvPicPr>
            <a:picLocks noGrp="1" noChangeAspect="1"/>
          </p:cNvPicPr>
          <p:nvPr>
            <p:ph idx="1"/>
          </p:nvPr>
        </p:nvPicPr>
        <p:blipFill>
          <a:blip r:embed="rId2"/>
          <a:stretch>
            <a:fillRect/>
          </a:stretch>
        </p:blipFill>
        <p:spPr>
          <a:xfrm>
            <a:off x="1130340" y="1373138"/>
            <a:ext cx="10517616" cy="4556321"/>
          </a:xfrm>
        </p:spPr>
      </p:pic>
      <p:sp>
        <p:nvSpPr>
          <p:cNvPr id="6" name="Rectangle 5">
            <a:extLst>
              <a:ext uri="{FF2B5EF4-FFF2-40B4-BE49-F238E27FC236}">
                <a16:creationId xmlns:a16="http://schemas.microsoft.com/office/drawing/2014/main" id="{94889E39-1F79-67AB-08BA-7D2770D3D164}"/>
              </a:ext>
            </a:extLst>
          </p:cNvPr>
          <p:cNvSpPr/>
          <p:nvPr/>
        </p:nvSpPr>
        <p:spPr>
          <a:xfrm>
            <a:off x="1008668" y="1904214"/>
            <a:ext cx="3638746" cy="622170"/>
          </a:xfrm>
          <a:prstGeom prst="rect">
            <a:avLst/>
          </a:prstGeom>
          <a:noFill/>
          <a:ln w="38100">
            <a:solidFill>
              <a:srgbClr val="00AB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34F782D-19BD-AE13-9A4A-4C0CFC0A5C40}"/>
              </a:ext>
            </a:extLst>
          </p:cNvPr>
          <p:cNvSpPr txBox="1"/>
          <p:nvPr/>
        </p:nvSpPr>
        <p:spPr>
          <a:xfrm>
            <a:off x="4769086" y="2061410"/>
            <a:ext cx="2416629" cy="307777"/>
          </a:xfrm>
          <a:prstGeom prst="rect">
            <a:avLst/>
          </a:prstGeom>
          <a:noFill/>
        </p:spPr>
        <p:txBody>
          <a:bodyPr wrap="square" rtlCol="0">
            <a:spAutoFit/>
          </a:bodyPr>
          <a:lstStyle/>
          <a:p>
            <a:r>
              <a:rPr lang="en-US" sz="1400" b="1" dirty="0">
                <a:solidFill>
                  <a:srgbClr val="00ABBA"/>
                </a:solidFill>
              </a:rPr>
              <a:t>Select your program area</a:t>
            </a:r>
          </a:p>
        </p:txBody>
      </p:sp>
      <p:sp>
        <p:nvSpPr>
          <p:cNvPr id="8" name="Rectangle 7">
            <a:extLst>
              <a:ext uri="{FF2B5EF4-FFF2-40B4-BE49-F238E27FC236}">
                <a16:creationId xmlns:a16="http://schemas.microsoft.com/office/drawing/2014/main" id="{7F27660C-0C4C-113F-CDA3-234B970ECAE0}"/>
              </a:ext>
            </a:extLst>
          </p:cNvPr>
          <p:cNvSpPr/>
          <p:nvPr/>
        </p:nvSpPr>
        <p:spPr>
          <a:xfrm>
            <a:off x="6242180" y="3545633"/>
            <a:ext cx="1427583" cy="307777"/>
          </a:xfrm>
          <a:prstGeom prst="rect">
            <a:avLst/>
          </a:prstGeom>
          <a:noFill/>
          <a:ln w="38100">
            <a:solidFill>
              <a:srgbClr val="F054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C84F13E-4499-1210-6470-5BB63742C522}"/>
              </a:ext>
            </a:extLst>
          </p:cNvPr>
          <p:cNvSpPr txBox="1"/>
          <p:nvPr/>
        </p:nvSpPr>
        <p:spPr>
          <a:xfrm>
            <a:off x="5638800" y="4070243"/>
            <a:ext cx="3271935" cy="307777"/>
          </a:xfrm>
          <a:prstGeom prst="rect">
            <a:avLst/>
          </a:prstGeom>
          <a:noFill/>
        </p:spPr>
        <p:txBody>
          <a:bodyPr wrap="square" rtlCol="0">
            <a:spAutoFit/>
          </a:bodyPr>
          <a:lstStyle/>
          <a:p>
            <a:r>
              <a:rPr lang="en-US" sz="1400" b="1" dirty="0">
                <a:solidFill>
                  <a:srgbClr val="F05421"/>
                </a:solidFill>
              </a:rPr>
              <a:t>Select the “TB Incidence Rates” report</a:t>
            </a:r>
          </a:p>
        </p:txBody>
      </p:sp>
      <p:sp>
        <p:nvSpPr>
          <p:cNvPr id="10" name="Rectangle 9">
            <a:extLst>
              <a:ext uri="{FF2B5EF4-FFF2-40B4-BE49-F238E27FC236}">
                <a16:creationId xmlns:a16="http://schemas.microsoft.com/office/drawing/2014/main" id="{8AD4ABF8-4FD7-03FA-DB14-42577262F491}"/>
              </a:ext>
            </a:extLst>
          </p:cNvPr>
          <p:cNvSpPr/>
          <p:nvPr/>
        </p:nvSpPr>
        <p:spPr>
          <a:xfrm>
            <a:off x="1130340" y="4898571"/>
            <a:ext cx="717121" cy="363894"/>
          </a:xfrm>
          <a:prstGeom prst="rect">
            <a:avLst/>
          </a:prstGeom>
          <a:noFill/>
          <a:ln w="38100">
            <a:solidFill>
              <a:srgbClr val="ABD1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6F78232-06DE-9058-DF4E-E1460EF8D258}"/>
              </a:ext>
            </a:extLst>
          </p:cNvPr>
          <p:cNvSpPr txBox="1"/>
          <p:nvPr/>
        </p:nvSpPr>
        <p:spPr>
          <a:xfrm>
            <a:off x="1008668" y="5442073"/>
            <a:ext cx="3271935" cy="307777"/>
          </a:xfrm>
          <a:prstGeom prst="rect">
            <a:avLst/>
          </a:prstGeom>
          <a:noFill/>
        </p:spPr>
        <p:txBody>
          <a:bodyPr wrap="square" rtlCol="0">
            <a:spAutoFit/>
          </a:bodyPr>
          <a:lstStyle/>
          <a:p>
            <a:r>
              <a:rPr lang="en-US" sz="1400" b="1" dirty="0">
                <a:solidFill>
                  <a:srgbClr val="F05421"/>
                </a:solidFill>
              </a:rPr>
              <a:t>Select “Annual” </a:t>
            </a:r>
          </a:p>
        </p:txBody>
      </p:sp>
      <p:sp>
        <p:nvSpPr>
          <p:cNvPr id="12" name="Rectangle 11">
            <a:extLst>
              <a:ext uri="{FF2B5EF4-FFF2-40B4-BE49-F238E27FC236}">
                <a16:creationId xmlns:a16="http://schemas.microsoft.com/office/drawing/2014/main" id="{5A507574-3A28-3A12-E0F6-9CFC4FF2415F}"/>
              </a:ext>
            </a:extLst>
          </p:cNvPr>
          <p:cNvSpPr/>
          <p:nvPr/>
        </p:nvSpPr>
        <p:spPr>
          <a:xfrm>
            <a:off x="9050694" y="5484862"/>
            <a:ext cx="746449" cy="444597"/>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6021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8A2BF9D-3B76-007F-1350-DD5405C7E6A6}"/>
              </a:ext>
            </a:extLst>
          </p:cNvPr>
          <p:cNvPicPr>
            <a:picLocks noChangeAspect="1"/>
          </p:cNvPicPr>
          <p:nvPr/>
        </p:nvPicPr>
        <p:blipFill>
          <a:blip r:embed="rId2"/>
          <a:stretch>
            <a:fillRect/>
          </a:stretch>
        </p:blipFill>
        <p:spPr>
          <a:xfrm>
            <a:off x="459141" y="826999"/>
            <a:ext cx="2838846" cy="333422"/>
          </a:xfrm>
          <a:prstGeom prst="rect">
            <a:avLst/>
          </a:prstGeom>
        </p:spPr>
      </p:pic>
      <p:pic>
        <p:nvPicPr>
          <p:cNvPr id="5" name="Picture 4">
            <a:extLst>
              <a:ext uri="{FF2B5EF4-FFF2-40B4-BE49-F238E27FC236}">
                <a16:creationId xmlns:a16="http://schemas.microsoft.com/office/drawing/2014/main" id="{7C8A2F0B-26F0-BD8A-B691-09F58F6E9E72}"/>
              </a:ext>
            </a:extLst>
          </p:cNvPr>
          <p:cNvPicPr>
            <a:picLocks noChangeAspect="1"/>
          </p:cNvPicPr>
          <p:nvPr/>
        </p:nvPicPr>
        <p:blipFill>
          <a:blip r:embed="rId3"/>
          <a:stretch>
            <a:fillRect/>
          </a:stretch>
        </p:blipFill>
        <p:spPr>
          <a:xfrm>
            <a:off x="127554" y="1225737"/>
            <a:ext cx="5218888" cy="688905"/>
          </a:xfrm>
          <a:prstGeom prst="rect">
            <a:avLst/>
          </a:prstGeom>
        </p:spPr>
      </p:pic>
      <p:sp>
        <p:nvSpPr>
          <p:cNvPr id="6" name="Rectangle 5">
            <a:extLst>
              <a:ext uri="{FF2B5EF4-FFF2-40B4-BE49-F238E27FC236}">
                <a16:creationId xmlns:a16="http://schemas.microsoft.com/office/drawing/2014/main" id="{C2B76568-C343-9D20-7C45-6139CA36856A}"/>
              </a:ext>
            </a:extLst>
          </p:cNvPr>
          <p:cNvSpPr/>
          <p:nvPr/>
        </p:nvSpPr>
        <p:spPr>
          <a:xfrm>
            <a:off x="4627984" y="1160421"/>
            <a:ext cx="699796" cy="500428"/>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B4D23F97-752B-6461-8879-86D98531FF0B}"/>
              </a:ext>
            </a:extLst>
          </p:cNvPr>
          <p:cNvPicPr>
            <a:picLocks noChangeAspect="1"/>
          </p:cNvPicPr>
          <p:nvPr/>
        </p:nvPicPr>
        <p:blipFill>
          <a:blip r:embed="rId4"/>
          <a:stretch>
            <a:fillRect/>
          </a:stretch>
        </p:blipFill>
        <p:spPr>
          <a:xfrm>
            <a:off x="344825" y="2493202"/>
            <a:ext cx="3099978" cy="249998"/>
          </a:xfrm>
          <a:prstGeom prst="rect">
            <a:avLst/>
          </a:prstGeom>
        </p:spPr>
      </p:pic>
      <p:pic>
        <p:nvPicPr>
          <p:cNvPr id="10" name="Picture 9">
            <a:extLst>
              <a:ext uri="{FF2B5EF4-FFF2-40B4-BE49-F238E27FC236}">
                <a16:creationId xmlns:a16="http://schemas.microsoft.com/office/drawing/2014/main" id="{57D9360E-11B6-5D7C-0A71-6E2E1590505D}"/>
              </a:ext>
            </a:extLst>
          </p:cNvPr>
          <p:cNvPicPr>
            <a:picLocks noChangeAspect="1"/>
          </p:cNvPicPr>
          <p:nvPr/>
        </p:nvPicPr>
        <p:blipFill>
          <a:blip r:embed="rId5"/>
          <a:stretch>
            <a:fillRect/>
          </a:stretch>
        </p:blipFill>
        <p:spPr>
          <a:xfrm>
            <a:off x="127554" y="2908532"/>
            <a:ext cx="5218888" cy="408435"/>
          </a:xfrm>
          <a:prstGeom prst="rect">
            <a:avLst/>
          </a:prstGeom>
        </p:spPr>
      </p:pic>
      <p:sp>
        <p:nvSpPr>
          <p:cNvPr id="11" name="Rectangle 10">
            <a:extLst>
              <a:ext uri="{FF2B5EF4-FFF2-40B4-BE49-F238E27FC236}">
                <a16:creationId xmlns:a16="http://schemas.microsoft.com/office/drawing/2014/main" id="{AEFC8025-F822-DF97-7803-BFF0CF2801ED}"/>
              </a:ext>
            </a:extLst>
          </p:cNvPr>
          <p:cNvSpPr/>
          <p:nvPr/>
        </p:nvSpPr>
        <p:spPr>
          <a:xfrm>
            <a:off x="4711959" y="2743200"/>
            <a:ext cx="634483" cy="61582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E488BAE-3363-D725-81FF-EDAE4CE8A4FB}"/>
              </a:ext>
            </a:extLst>
          </p:cNvPr>
          <p:cNvPicPr>
            <a:picLocks noChangeAspect="1"/>
          </p:cNvPicPr>
          <p:nvPr/>
        </p:nvPicPr>
        <p:blipFill>
          <a:blip r:embed="rId6"/>
          <a:stretch>
            <a:fillRect/>
          </a:stretch>
        </p:blipFill>
        <p:spPr>
          <a:xfrm>
            <a:off x="199127" y="3888418"/>
            <a:ext cx="3755134" cy="263703"/>
          </a:xfrm>
          <a:prstGeom prst="rect">
            <a:avLst/>
          </a:prstGeom>
        </p:spPr>
      </p:pic>
      <p:pic>
        <p:nvPicPr>
          <p:cNvPr id="15" name="Picture 14">
            <a:extLst>
              <a:ext uri="{FF2B5EF4-FFF2-40B4-BE49-F238E27FC236}">
                <a16:creationId xmlns:a16="http://schemas.microsoft.com/office/drawing/2014/main" id="{F48B9302-D244-1CE3-56C5-BC3DA132CDFA}"/>
              </a:ext>
            </a:extLst>
          </p:cNvPr>
          <p:cNvPicPr>
            <a:picLocks noChangeAspect="1"/>
          </p:cNvPicPr>
          <p:nvPr/>
        </p:nvPicPr>
        <p:blipFill>
          <a:blip r:embed="rId7"/>
          <a:stretch>
            <a:fillRect/>
          </a:stretch>
        </p:blipFill>
        <p:spPr>
          <a:xfrm>
            <a:off x="127554" y="4409203"/>
            <a:ext cx="5218888" cy="426824"/>
          </a:xfrm>
          <a:prstGeom prst="rect">
            <a:avLst/>
          </a:prstGeom>
        </p:spPr>
      </p:pic>
      <p:sp>
        <p:nvSpPr>
          <p:cNvPr id="16" name="Rectangle 15">
            <a:extLst>
              <a:ext uri="{FF2B5EF4-FFF2-40B4-BE49-F238E27FC236}">
                <a16:creationId xmlns:a16="http://schemas.microsoft.com/office/drawing/2014/main" id="{8397C41B-5664-2545-B1CE-D6EE844E1568}"/>
              </a:ext>
            </a:extLst>
          </p:cNvPr>
          <p:cNvSpPr/>
          <p:nvPr/>
        </p:nvSpPr>
        <p:spPr>
          <a:xfrm>
            <a:off x="4711959" y="4352910"/>
            <a:ext cx="718457" cy="59044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4F50D7B3-AE3F-50C1-4007-85CAFF498C51}"/>
              </a:ext>
            </a:extLst>
          </p:cNvPr>
          <p:cNvPicPr>
            <a:picLocks noChangeAspect="1"/>
          </p:cNvPicPr>
          <p:nvPr/>
        </p:nvPicPr>
        <p:blipFill>
          <a:blip r:embed="rId8"/>
          <a:stretch>
            <a:fillRect/>
          </a:stretch>
        </p:blipFill>
        <p:spPr>
          <a:xfrm>
            <a:off x="6095999" y="699534"/>
            <a:ext cx="5315339" cy="265767"/>
          </a:xfrm>
          <a:prstGeom prst="rect">
            <a:avLst/>
          </a:prstGeom>
        </p:spPr>
      </p:pic>
      <p:pic>
        <p:nvPicPr>
          <p:cNvPr id="20" name="Picture 19">
            <a:extLst>
              <a:ext uri="{FF2B5EF4-FFF2-40B4-BE49-F238E27FC236}">
                <a16:creationId xmlns:a16="http://schemas.microsoft.com/office/drawing/2014/main" id="{2AC15F8F-9F1A-B0AA-2220-A9A83E46CFDB}"/>
              </a:ext>
            </a:extLst>
          </p:cNvPr>
          <p:cNvPicPr>
            <a:picLocks noChangeAspect="1"/>
          </p:cNvPicPr>
          <p:nvPr/>
        </p:nvPicPr>
        <p:blipFill>
          <a:blip r:embed="rId9"/>
          <a:stretch>
            <a:fillRect/>
          </a:stretch>
        </p:blipFill>
        <p:spPr>
          <a:xfrm>
            <a:off x="5969010" y="1130873"/>
            <a:ext cx="5763849" cy="620831"/>
          </a:xfrm>
          <a:prstGeom prst="rect">
            <a:avLst/>
          </a:prstGeom>
        </p:spPr>
      </p:pic>
      <p:sp>
        <p:nvSpPr>
          <p:cNvPr id="21" name="Rectangle 20">
            <a:extLst>
              <a:ext uri="{FF2B5EF4-FFF2-40B4-BE49-F238E27FC236}">
                <a16:creationId xmlns:a16="http://schemas.microsoft.com/office/drawing/2014/main" id="{EE3CFBAC-E642-E797-6741-78835228B10E}"/>
              </a:ext>
            </a:extLst>
          </p:cNvPr>
          <p:cNvSpPr/>
          <p:nvPr/>
        </p:nvSpPr>
        <p:spPr>
          <a:xfrm>
            <a:off x="10944808" y="1160421"/>
            <a:ext cx="788051" cy="500428"/>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D5266102-410E-CF58-518A-55DA41ABC818}"/>
              </a:ext>
            </a:extLst>
          </p:cNvPr>
          <p:cNvPicPr>
            <a:picLocks noChangeAspect="1"/>
          </p:cNvPicPr>
          <p:nvPr/>
        </p:nvPicPr>
        <p:blipFill>
          <a:blip r:embed="rId10"/>
          <a:stretch>
            <a:fillRect/>
          </a:stretch>
        </p:blipFill>
        <p:spPr>
          <a:xfrm>
            <a:off x="6095999" y="2462696"/>
            <a:ext cx="5110066" cy="261496"/>
          </a:xfrm>
          <a:prstGeom prst="rect">
            <a:avLst/>
          </a:prstGeom>
        </p:spPr>
      </p:pic>
      <p:pic>
        <p:nvPicPr>
          <p:cNvPr id="25" name="Picture 24">
            <a:extLst>
              <a:ext uri="{FF2B5EF4-FFF2-40B4-BE49-F238E27FC236}">
                <a16:creationId xmlns:a16="http://schemas.microsoft.com/office/drawing/2014/main" id="{4EDE1801-F7CA-AE38-B0D9-A352E3A61495}"/>
              </a:ext>
            </a:extLst>
          </p:cNvPr>
          <p:cNvPicPr>
            <a:picLocks noChangeAspect="1"/>
          </p:cNvPicPr>
          <p:nvPr/>
        </p:nvPicPr>
        <p:blipFill>
          <a:blip r:embed="rId11"/>
          <a:stretch>
            <a:fillRect/>
          </a:stretch>
        </p:blipFill>
        <p:spPr>
          <a:xfrm>
            <a:off x="6100121" y="2997547"/>
            <a:ext cx="5632737" cy="531521"/>
          </a:xfrm>
          <a:prstGeom prst="rect">
            <a:avLst/>
          </a:prstGeom>
        </p:spPr>
      </p:pic>
      <p:sp>
        <p:nvSpPr>
          <p:cNvPr id="26" name="Rectangle 25">
            <a:extLst>
              <a:ext uri="{FF2B5EF4-FFF2-40B4-BE49-F238E27FC236}">
                <a16:creationId xmlns:a16="http://schemas.microsoft.com/office/drawing/2014/main" id="{22F3C188-4871-95A7-C662-43027E592093}"/>
              </a:ext>
            </a:extLst>
          </p:cNvPr>
          <p:cNvSpPr/>
          <p:nvPr/>
        </p:nvSpPr>
        <p:spPr>
          <a:xfrm>
            <a:off x="10944808" y="2997547"/>
            <a:ext cx="788050" cy="531521"/>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0051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EF65-9A0A-A6F2-E8CB-4FED64A477D1}"/>
              </a:ext>
            </a:extLst>
          </p:cNvPr>
          <p:cNvSpPr>
            <a:spLocks noGrp="1"/>
          </p:cNvSpPr>
          <p:nvPr>
            <p:ph type="title"/>
          </p:nvPr>
        </p:nvSpPr>
        <p:spPr/>
        <p:txBody>
          <a:bodyPr/>
          <a:lstStyle/>
          <a:p>
            <a:r>
              <a:rPr lang="en-US" dirty="0"/>
              <a:t>NTIP - Miscellaneous</a:t>
            </a:r>
          </a:p>
        </p:txBody>
      </p:sp>
      <p:sp>
        <p:nvSpPr>
          <p:cNvPr id="3" name="Content Placeholder 2">
            <a:extLst>
              <a:ext uri="{FF2B5EF4-FFF2-40B4-BE49-F238E27FC236}">
                <a16:creationId xmlns:a16="http://schemas.microsoft.com/office/drawing/2014/main" id="{93B1BB4E-E3F4-1368-7B80-4C2FAD4A11AC}"/>
              </a:ext>
            </a:extLst>
          </p:cNvPr>
          <p:cNvSpPr>
            <a:spLocks noGrp="1"/>
          </p:cNvSpPr>
          <p:nvPr>
            <p:ph idx="1"/>
          </p:nvPr>
        </p:nvSpPr>
        <p:spPr/>
        <p:txBody>
          <a:bodyPr/>
          <a:lstStyle/>
          <a:p>
            <a:r>
              <a:rPr lang="en-US" dirty="0"/>
              <a:t>2030 national NTIP targets can be found at:</a:t>
            </a:r>
          </a:p>
          <a:p>
            <a:pPr marL="0" indent="0">
              <a:buNone/>
            </a:pPr>
            <a:r>
              <a:rPr lang="en-US" dirty="0">
                <a:hlinkClick r:id="rId2"/>
              </a:rPr>
              <a:t>https://www.cdc.gov/tb-programs/php/ntip/objectives-and-performance-targets.html</a:t>
            </a:r>
            <a:r>
              <a:rPr lang="en-US" dirty="0"/>
              <a:t> </a:t>
            </a:r>
          </a:p>
        </p:txBody>
      </p:sp>
    </p:spTree>
    <p:extLst>
      <p:ext uri="{BB962C8B-B14F-4D97-AF65-F5344CB8AC3E}">
        <p14:creationId xmlns:p14="http://schemas.microsoft.com/office/powerpoint/2010/main" val="1771561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39E4D-5A1E-E81B-3715-997A69D864FA}"/>
              </a:ext>
            </a:extLst>
          </p:cNvPr>
          <p:cNvSpPr>
            <a:spLocks noGrp="1"/>
          </p:cNvSpPr>
          <p:nvPr>
            <p:ph type="title"/>
          </p:nvPr>
        </p:nvSpPr>
        <p:spPr/>
        <p:txBody>
          <a:bodyPr/>
          <a:lstStyle/>
          <a:p>
            <a:r>
              <a:rPr lang="en-US" dirty="0"/>
              <a:t>Prevention and Control – Evaluation Results </a:t>
            </a:r>
          </a:p>
        </p:txBody>
      </p:sp>
      <p:sp>
        <p:nvSpPr>
          <p:cNvPr id="3" name="Content Placeholder 2">
            <a:extLst>
              <a:ext uri="{FF2B5EF4-FFF2-40B4-BE49-F238E27FC236}">
                <a16:creationId xmlns:a16="http://schemas.microsoft.com/office/drawing/2014/main" id="{4A41637D-DDAF-0638-5791-A0FF2D6F219F}"/>
              </a:ext>
            </a:extLst>
          </p:cNvPr>
          <p:cNvSpPr>
            <a:spLocks noGrp="1"/>
          </p:cNvSpPr>
          <p:nvPr>
            <p:ph idx="1"/>
          </p:nvPr>
        </p:nvSpPr>
        <p:spPr/>
        <p:txBody>
          <a:bodyPr>
            <a:normAutofit fontScale="92500" lnSpcReduction="20000"/>
          </a:bodyPr>
          <a:lstStyle/>
          <a:p>
            <a:r>
              <a:rPr lang="en-US" dirty="0"/>
              <a:t>Report on evaluation results for work completed January 1 – June 30, 2025</a:t>
            </a:r>
          </a:p>
          <a:p>
            <a:r>
              <a:rPr lang="en-US" dirty="0"/>
              <a:t>Report on any ways that the results of the evaluation plan have affected the program</a:t>
            </a:r>
          </a:p>
          <a:p>
            <a:r>
              <a:rPr lang="en-US" dirty="0"/>
              <a:t>Include the name and contact information for your program’s Evaluation Focal Point</a:t>
            </a:r>
          </a:p>
          <a:p>
            <a:r>
              <a:rPr lang="en-US" dirty="0"/>
              <a:t>Additional information to consider including:</a:t>
            </a:r>
          </a:p>
          <a:p>
            <a:pPr lvl="1"/>
            <a:r>
              <a:rPr lang="en-US" dirty="0"/>
              <a:t>Cohort review summary</a:t>
            </a:r>
          </a:p>
          <a:p>
            <a:pPr lvl="2"/>
            <a:r>
              <a:rPr lang="en-US" dirty="0"/>
              <a:t>Date(s) of cohort review(s)</a:t>
            </a:r>
          </a:p>
          <a:p>
            <a:pPr lvl="2"/>
            <a:r>
              <a:rPr lang="en-US" dirty="0"/>
              <a:t>Number of cases discussed </a:t>
            </a:r>
          </a:p>
          <a:p>
            <a:pPr lvl="2"/>
            <a:r>
              <a:rPr lang="en-US" dirty="0"/>
              <a:t>Key issues identified and resolved</a:t>
            </a:r>
          </a:p>
          <a:p>
            <a:pPr lvl="2"/>
            <a:r>
              <a:rPr lang="en-US" dirty="0"/>
              <a:t>Recommendations</a:t>
            </a:r>
          </a:p>
          <a:p>
            <a:pPr lvl="2"/>
            <a:r>
              <a:rPr lang="en-US" dirty="0"/>
              <a:t>New tools or trainings </a:t>
            </a:r>
          </a:p>
          <a:p>
            <a:pPr lvl="2"/>
            <a:endParaRPr lang="en-US" dirty="0"/>
          </a:p>
        </p:txBody>
      </p:sp>
    </p:spTree>
    <p:extLst>
      <p:ext uri="{BB962C8B-B14F-4D97-AF65-F5344CB8AC3E}">
        <p14:creationId xmlns:p14="http://schemas.microsoft.com/office/powerpoint/2010/main" val="1531835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5A0F0-A5F0-C0D9-A052-906AD6EE5DEE}"/>
              </a:ext>
            </a:extLst>
          </p:cNvPr>
          <p:cNvSpPr>
            <a:spLocks noGrp="1"/>
          </p:cNvSpPr>
          <p:nvPr>
            <p:ph type="title"/>
          </p:nvPr>
        </p:nvSpPr>
        <p:spPr/>
        <p:txBody>
          <a:bodyPr/>
          <a:lstStyle/>
          <a:p>
            <a:r>
              <a:rPr lang="en-US" dirty="0"/>
              <a:t>Prevention and Control – Work Plan</a:t>
            </a:r>
          </a:p>
        </p:txBody>
      </p:sp>
      <p:sp>
        <p:nvSpPr>
          <p:cNvPr id="3" name="Content Placeholder 2">
            <a:extLst>
              <a:ext uri="{FF2B5EF4-FFF2-40B4-BE49-F238E27FC236}">
                <a16:creationId xmlns:a16="http://schemas.microsoft.com/office/drawing/2014/main" id="{97F0B321-D599-ED5F-A048-14E2CB79ED45}"/>
              </a:ext>
            </a:extLst>
          </p:cNvPr>
          <p:cNvSpPr>
            <a:spLocks noGrp="1"/>
          </p:cNvSpPr>
          <p:nvPr>
            <p:ph idx="1"/>
          </p:nvPr>
        </p:nvSpPr>
        <p:spPr/>
        <p:txBody>
          <a:bodyPr>
            <a:normAutofit lnSpcReduction="10000"/>
          </a:bodyPr>
          <a:lstStyle/>
          <a:p>
            <a:r>
              <a:rPr lang="en-US" dirty="0"/>
              <a:t>Refer to Notice of Funding Opportunity (FOA) – page 30 of 76</a:t>
            </a:r>
          </a:p>
          <a:p>
            <a:r>
              <a:rPr lang="en-US" dirty="0"/>
              <a:t>Refer to Work Plan submitted in initial application</a:t>
            </a:r>
          </a:p>
          <a:p>
            <a:r>
              <a:rPr lang="en-US" dirty="0"/>
              <a:t>Update Work Plan that includes the following work plan strategies:</a:t>
            </a:r>
          </a:p>
          <a:p>
            <a:pPr lvl="1"/>
            <a:r>
              <a:rPr lang="en-US" u="sng" dirty="0"/>
              <a:t>Strategy 1</a:t>
            </a:r>
            <a:r>
              <a:rPr lang="en-US" dirty="0"/>
              <a:t>: Diagnosis and treatment of persons with TB disease</a:t>
            </a:r>
          </a:p>
          <a:p>
            <a:pPr lvl="1"/>
            <a:r>
              <a:rPr lang="en-US" u="sng" dirty="0"/>
              <a:t>Strategy 2</a:t>
            </a:r>
            <a:r>
              <a:rPr lang="en-US" dirty="0"/>
              <a:t>: Conduct contact investigations for infectious TB cases</a:t>
            </a:r>
          </a:p>
          <a:p>
            <a:pPr lvl="1"/>
            <a:r>
              <a:rPr lang="en-US" u="sng" dirty="0"/>
              <a:t>Strategy 3</a:t>
            </a:r>
            <a:r>
              <a:rPr lang="en-US" dirty="0"/>
              <a:t>: Test and treat populations at higher risk for TB and LTBI</a:t>
            </a:r>
          </a:p>
          <a:p>
            <a:pPr lvl="1"/>
            <a:r>
              <a:rPr lang="en-US" u="sng" dirty="0"/>
              <a:t>Strategy 4</a:t>
            </a:r>
            <a:r>
              <a:rPr lang="en-US" dirty="0"/>
              <a:t>: Program planning, monitoring, evaluation, and improvement</a:t>
            </a:r>
          </a:p>
          <a:p>
            <a:pPr lvl="1"/>
            <a:r>
              <a:rPr lang="en-US" u="sng" dirty="0"/>
              <a:t>Strategy 5</a:t>
            </a:r>
            <a:r>
              <a:rPr lang="en-US" dirty="0"/>
              <a:t>: Surveillance</a:t>
            </a:r>
          </a:p>
          <a:p>
            <a:pPr lvl="1"/>
            <a:r>
              <a:rPr lang="en-US" u="sng" dirty="0"/>
              <a:t>Strategy 6</a:t>
            </a:r>
            <a:r>
              <a:rPr lang="en-US" dirty="0"/>
              <a:t>: Human resources development (HRD) and partnerships</a:t>
            </a:r>
          </a:p>
          <a:p>
            <a:pPr lvl="1"/>
            <a:r>
              <a:rPr lang="en-US" u="sng" dirty="0"/>
              <a:t>Strategy 7</a:t>
            </a:r>
            <a:r>
              <a:rPr lang="en-US" dirty="0"/>
              <a:t>: Laboratory strengthening</a:t>
            </a:r>
          </a:p>
          <a:p>
            <a:pPr lvl="1"/>
            <a:endParaRPr lang="en-US" dirty="0"/>
          </a:p>
        </p:txBody>
      </p:sp>
    </p:spTree>
    <p:extLst>
      <p:ext uri="{BB962C8B-B14F-4D97-AF65-F5344CB8AC3E}">
        <p14:creationId xmlns:p14="http://schemas.microsoft.com/office/powerpoint/2010/main" val="271688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E7E0-CDD1-9E1F-126C-6F9161F409EE}"/>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49B9ED8F-077F-F699-A6BD-8954FDB97426}"/>
              </a:ext>
            </a:extLst>
          </p:cNvPr>
          <p:cNvSpPr>
            <a:spLocks noGrp="1"/>
          </p:cNvSpPr>
          <p:nvPr>
            <p:ph idx="1"/>
          </p:nvPr>
        </p:nvSpPr>
        <p:spPr/>
        <p:txBody>
          <a:bodyPr/>
          <a:lstStyle/>
          <a:p>
            <a:r>
              <a:rPr lang="en-US" dirty="0"/>
              <a:t>This APR serves as the continuing application for </a:t>
            </a:r>
            <a:r>
              <a:rPr lang="en-US"/>
              <a:t>the 2026 </a:t>
            </a:r>
            <a:r>
              <a:rPr lang="en-US" dirty="0"/>
              <a:t>Cooperative Agreement (COAG) with CDC.</a:t>
            </a:r>
          </a:p>
        </p:txBody>
      </p:sp>
    </p:spTree>
    <p:extLst>
      <p:ext uri="{BB962C8B-B14F-4D97-AF65-F5344CB8AC3E}">
        <p14:creationId xmlns:p14="http://schemas.microsoft.com/office/powerpoint/2010/main" val="1964324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8D1547F-71AB-50A0-692D-AF423E81F9C1}"/>
              </a:ext>
            </a:extLst>
          </p:cNvPr>
          <p:cNvGraphicFramePr>
            <a:graphicFrameLocks noGrp="1"/>
          </p:cNvGraphicFramePr>
          <p:nvPr>
            <p:extLst>
              <p:ext uri="{D42A27DB-BD31-4B8C-83A1-F6EECF244321}">
                <p14:modId xmlns:p14="http://schemas.microsoft.com/office/powerpoint/2010/main" val="491637486"/>
              </p:ext>
            </p:extLst>
          </p:nvPr>
        </p:nvGraphicFramePr>
        <p:xfrm>
          <a:off x="241042" y="467740"/>
          <a:ext cx="11709915" cy="5306388"/>
        </p:xfrm>
        <a:graphic>
          <a:graphicData uri="http://schemas.openxmlformats.org/drawingml/2006/table">
            <a:tbl>
              <a:tblPr firstRow="1" bandRow="1">
                <a:tableStyleId>{5C22544A-7EE6-4342-B048-85BDC9FD1C3A}</a:tableStyleId>
              </a:tblPr>
              <a:tblGrid>
                <a:gridCol w="2341983">
                  <a:extLst>
                    <a:ext uri="{9D8B030D-6E8A-4147-A177-3AD203B41FA5}">
                      <a16:colId xmlns:a16="http://schemas.microsoft.com/office/drawing/2014/main" val="426110299"/>
                    </a:ext>
                  </a:extLst>
                </a:gridCol>
                <a:gridCol w="2341983">
                  <a:extLst>
                    <a:ext uri="{9D8B030D-6E8A-4147-A177-3AD203B41FA5}">
                      <a16:colId xmlns:a16="http://schemas.microsoft.com/office/drawing/2014/main" val="2025677799"/>
                    </a:ext>
                  </a:extLst>
                </a:gridCol>
                <a:gridCol w="2341983">
                  <a:extLst>
                    <a:ext uri="{9D8B030D-6E8A-4147-A177-3AD203B41FA5}">
                      <a16:colId xmlns:a16="http://schemas.microsoft.com/office/drawing/2014/main" val="3567064911"/>
                    </a:ext>
                  </a:extLst>
                </a:gridCol>
                <a:gridCol w="2341983">
                  <a:extLst>
                    <a:ext uri="{9D8B030D-6E8A-4147-A177-3AD203B41FA5}">
                      <a16:colId xmlns:a16="http://schemas.microsoft.com/office/drawing/2014/main" val="3877295342"/>
                    </a:ext>
                  </a:extLst>
                </a:gridCol>
                <a:gridCol w="2341983">
                  <a:extLst>
                    <a:ext uri="{9D8B030D-6E8A-4147-A177-3AD203B41FA5}">
                      <a16:colId xmlns:a16="http://schemas.microsoft.com/office/drawing/2014/main" val="3576872083"/>
                    </a:ext>
                  </a:extLst>
                </a:gridCol>
              </a:tblGrid>
              <a:tr h="581988">
                <a:tc gridSpan="5">
                  <a:txBody>
                    <a:bodyPr/>
                    <a:lstStyle/>
                    <a:p>
                      <a:pPr algn="l"/>
                      <a:r>
                        <a:rPr lang="en-US" b="1" dirty="0">
                          <a:solidFill>
                            <a:schemeClr val="tx1"/>
                          </a:solidFill>
                        </a:rPr>
                        <a:t>Strategy 1: Diagnosis and treatment of persons with TB disease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363836476"/>
                  </a:ext>
                </a:extLst>
              </a:tr>
              <a:tr h="581988">
                <a:tc>
                  <a:txBody>
                    <a:bodyPr/>
                    <a:lstStyle/>
                    <a:p>
                      <a:pPr algn="ctr"/>
                      <a:r>
                        <a:rPr lang="en-US" b="1" dirty="0">
                          <a:solidFill>
                            <a:schemeClr val="tx1"/>
                          </a:solidFill>
                        </a:rPr>
                        <a:t>Priority Activity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Programmatic Activities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Successes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Barriers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Benchmarks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388360"/>
                  </a:ext>
                </a:extLst>
              </a:tr>
              <a:tr h="581988">
                <a:tc>
                  <a:txBody>
                    <a:bodyPr/>
                    <a:lstStyle/>
                    <a:p>
                      <a:r>
                        <a:rPr lang="en-US" sz="1600" dirty="0">
                          <a:solidFill>
                            <a:schemeClr val="tx1"/>
                          </a:solidFill>
                        </a:rPr>
                        <a:t>Ensure case management and treatment of persons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Conduct annual programmatic reviews to ensure that individuals with active TB disease are assigned a regional case manager, which is documented in the client’s medical record.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During the most recent programmatic assessments, 100% of individuals with active TB disease were assigned a regional TB case manager, which was documented in the client’s medical record.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Staffing continues to be a barrier to ensuring quality case management of individuals with active TB disease, and results in a higher than desired case manager-to-client ratio.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Maintain 100% throughout the grant period.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836169"/>
                  </a:ext>
                </a:extLst>
              </a:tr>
              <a:tr h="581988">
                <a:tc>
                  <a:txBody>
                    <a:bodyPr/>
                    <a:lstStyle/>
                    <a:p>
                      <a:r>
                        <a:rPr lang="en-US" sz="1600" dirty="0">
                          <a:solidFill>
                            <a:schemeClr val="tx1"/>
                          </a:solidFill>
                        </a:rPr>
                        <a:t>Assess the adequacy and appropriateness of therapy for each patient.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Ensure therapeutic drug monitoring for all individuals with suspected or confirmed TB disease after two weeks of therapy.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During the first six months of 2025, a total of 134 TDMs were drawn on 81 unique clients.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Collecting therapeutic drug levels after two weeks of therapy has been difficult for clients that are hospitalized.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Increase the proportion of individuals with suspected or confirmed TB disease that have TDMs draw within 2 weeks of treatment to 95% by 2030.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2122800"/>
                  </a:ext>
                </a:extLst>
              </a:tr>
            </a:tbl>
          </a:graphicData>
        </a:graphic>
      </p:graphicFrame>
    </p:spTree>
    <p:extLst>
      <p:ext uri="{BB962C8B-B14F-4D97-AF65-F5344CB8AC3E}">
        <p14:creationId xmlns:p14="http://schemas.microsoft.com/office/powerpoint/2010/main" val="2054599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919DD-06A7-69C4-F433-5FBBFCD9699B}"/>
              </a:ext>
            </a:extLst>
          </p:cNvPr>
          <p:cNvSpPr>
            <a:spLocks noGrp="1"/>
          </p:cNvSpPr>
          <p:nvPr>
            <p:ph type="title"/>
          </p:nvPr>
        </p:nvSpPr>
        <p:spPr/>
        <p:txBody>
          <a:bodyPr/>
          <a:lstStyle/>
          <a:p>
            <a:r>
              <a:rPr lang="en-US" dirty="0"/>
              <a:t>Prevention and Control – Data Management Plan (DMP)</a:t>
            </a:r>
          </a:p>
        </p:txBody>
      </p:sp>
      <p:sp>
        <p:nvSpPr>
          <p:cNvPr id="3" name="Content Placeholder 2">
            <a:extLst>
              <a:ext uri="{FF2B5EF4-FFF2-40B4-BE49-F238E27FC236}">
                <a16:creationId xmlns:a16="http://schemas.microsoft.com/office/drawing/2014/main" id="{747DB710-B5F2-46B3-9A75-2A92452748ED}"/>
              </a:ext>
            </a:extLst>
          </p:cNvPr>
          <p:cNvSpPr>
            <a:spLocks noGrp="1"/>
          </p:cNvSpPr>
          <p:nvPr>
            <p:ph idx="1"/>
          </p:nvPr>
        </p:nvSpPr>
        <p:spPr/>
        <p:txBody>
          <a:bodyPr/>
          <a:lstStyle/>
          <a:p>
            <a:r>
              <a:rPr lang="en-US" dirty="0"/>
              <a:t>Refer to the initial 2025 COAG submission project narrative for Data Management Plan (DMP) that was submitted and provide updates.</a:t>
            </a:r>
          </a:p>
          <a:p>
            <a:r>
              <a:rPr lang="en-US" dirty="0"/>
              <a:t>Data Management Plan should include the following:</a:t>
            </a:r>
          </a:p>
          <a:p>
            <a:pPr lvl="1"/>
            <a:r>
              <a:rPr lang="en-US" dirty="0"/>
              <a:t>Description of data to be collected or generated in the proposed project</a:t>
            </a:r>
          </a:p>
          <a:p>
            <a:pPr lvl="1"/>
            <a:r>
              <a:rPr lang="en-US" dirty="0"/>
              <a:t>Standards to be used for the collected and generated data</a:t>
            </a:r>
          </a:p>
          <a:p>
            <a:pPr lvl="1"/>
            <a:r>
              <a:rPr lang="en-US" dirty="0"/>
              <a:t>Mechanisms for or limitations to providing access to or sharing of the data.  This section should address access to identifiable and de-identified data or justification for not making the </a:t>
            </a:r>
            <a:r>
              <a:rPr lang="en-US"/>
              <a:t>data accessible</a:t>
            </a:r>
            <a:endParaRPr lang="en-US" dirty="0"/>
          </a:p>
        </p:txBody>
      </p:sp>
    </p:spTree>
    <p:extLst>
      <p:ext uri="{BB962C8B-B14F-4D97-AF65-F5344CB8AC3E}">
        <p14:creationId xmlns:p14="http://schemas.microsoft.com/office/powerpoint/2010/main" val="631120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7DCC0-5DE6-A4C1-C02D-EA3DA48AD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865DE4-986A-42F7-F4B6-BDAE3387E2F6}"/>
              </a:ext>
            </a:extLst>
          </p:cNvPr>
          <p:cNvSpPr>
            <a:spLocks noGrp="1"/>
          </p:cNvSpPr>
          <p:nvPr>
            <p:ph type="title"/>
          </p:nvPr>
        </p:nvSpPr>
        <p:spPr/>
        <p:txBody>
          <a:bodyPr/>
          <a:lstStyle/>
          <a:p>
            <a:r>
              <a:rPr lang="en-US" dirty="0"/>
              <a:t>Prevention and Control – Data Management Plan (DMP) Components </a:t>
            </a:r>
          </a:p>
        </p:txBody>
      </p:sp>
      <p:sp>
        <p:nvSpPr>
          <p:cNvPr id="3" name="Content Placeholder 2">
            <a:extLst>
              <a:ext uri="{FF2B5EF4-FFF2-40B4-BE49-F238E27FC236}">
                <a16:creationId xmlns:a16="http://schemas.microsoft.com/office/drawing/2014/main" id="{4FCD9D58-0B1A-D3D5-0DE0-97036C2D72EF}"/>
              </a:ext>
            </a:extLst>
          </p:cNvPr>
          <p:cNvSpPr>
            <a:spLocks noGrp="1"/>
          </p:cNvSpPr>
          <p:nvPr>
            <p:ph idx="1"/>
          </p:nvPr>
        </p:nvSpPr>
        <p:spPr/>
        <p:txBody>
          <a:bodyPr>
            <a:normAutofit fontScale="92500" lnSpcReduction="20000"/>
          </a:bodyPr>
          <a:lstStyle/>
          <a:p>
            <a:r>
              <a:rPr lang="en-US" dirty="0"/>
              <a:t>Data Management Plan should include the following:</a:t>
            </a:r>
          </a:p>
          <a:p>
            <a:pPr lvl="1"/>
            <a:r>
              <a:rPr lang="en-US" dirty="0"/>
              <a:t>Description of data to be collected or generated in the proposed project</a:t>
            </a:r>
          </a:p>
          <a:p>
            <a:pPr lvl="1"/>
            <a:r>
              <a:rPr lang="en-US" dirty="0"/>
              <a:t>Standards to be used for the collected and generated data</a:t>
            </a:r>
          </a:p>
          <a:p>
            <a:pPr lvl="1"/>
            <a:r>
              <a:rPr lang="en-US" dirty="0"/>
              <a:t>Mechanisms for or limitations to providing access to or sharing of the data.  This section should address access to identifiable and de-identified data or justification for not making the data accessible</a:t>
            </a:r>
          </a:p>
          <a:p>
            <a:pPr lvl="2"/>
            <a:r>
              <a:rPr lang="en-US" dirty="0"/>
              <a:t>Address provisions for the protection of privacy, confidentiality, security, intellectual property, or other rights</a:t>
            </a:r>
          </a:p>
          <a:p>
            <a:pPr lvl="1"/>
            <a:r>
              <a:rPr lang="en-US" dirty="0"/>
              <a:t>Statement of the use of data standards that ensure all released data have appropriate documentation that describes:</a:t>
            </a:r>
          </a:p>
          <a:p>
            <a:pPr lvl="2"/>
            <a:r>
              <a:rPr lang="en-US" dirty="0"/>
              <a:t>Method of collection</a:t>
            </a:r>
          </a:p>
          <a:p>
            <a:pPr lvl="2"/>
            <a:r>
              <a:rPr lang="en-US" dirty="0"/>
              <a:t>What the data represent</a:t>
            </a:r>
          </a:p>
          <a:p>
            <a:pPr lvl="2"/>
            <a:r>
              <a:rPr lang="en-US" dirty="0"/>
              <a:t>Potential limitations for use</a:t>
            </a:r>
          </a:p>
          <a:p>
            <a:pPr lvl="1"/>
            <a:r>
              <a:rPr lang="en-US" dirty="0"/>
              <a:t>Plans for archiving and long-term preservation of the data or explaining why long-term preservation and access are not justified.</a:t>
            </a:r>
          </a:p>
        </p:txBody>
      </p:sp>
    </p:spTree>
    <p:extLst>
      <p:ext uri="{BB962C8B-B14F-4D97-AF65-F5344CB8AC3E}">
        <p14:creationId xmlns:p14="http://schemas.microsoft.com/office/powerpoint/2010/main" val="25127754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BE882-D8B6-CCA4-79DB-64235956E4FC}"/>
              </a:ext>
            </a:extLst>
          </p:cNvPr>
          <p:cNvSpPr>
            <a:spLocks noGrp="1"/>
          </p:cNvSpPr>
          <p:nvPr>
            <p:ph type="title"/>
          </p:nvPr>
        </p:nvSpPr>
        <p:spPr/>
        <p:txBody>
          <a:bodyPr/>
          <a:lstStyle/>
          <a:p>
            <a:r>
              <a:rPr lang="en-US" dirty="0"/>
              <a:t>Prevention and Control – Successes</a:t>
            </a:r>
          </a:p>
        </p:txBody>
      </p:sp>
      <p:sp>
        <p:nvSpPr>
          <p:cNvPr id="3" name="Content Placeholder 2">
            <a:extLst>
              <a:ext uri="{FF2B5EF4-FFF2-40B4-BE49-F238E27FC236}">
                <a16:creationId xmlns:a16="http://schemas.microsoft.com/office/drawing/2014/main" id="{A343C790-5B84-7857-90D6-0892483FBDCB}"/>
              </a:ext>
            </a:extLst>
          </p:cNvPr>
          <p:cNvSpPr>
            <a:spLocks noGrp="1"/>
          </p:cNvSpPr>
          <p:nvPr>
            <p:ph idx="1"/>
          </p:nvPr>
        </p:nvSpPr>
        <p:spPr/>
        <p:txBody>
          <a:bodyPr/>
          <a:lstStyle/>
          <a:p>
            <a:r>
              <a:rPr lang="en-US" dirty="0"/>
              <a:t>Recipients must report on the progress of completing activities in the Work Plan (see Slide 19)</a:t>
            </a:r>
          </a:p>
          <a:p>
            <a:r>
              <a:rPr lang="en-US" dirty="0"/>
              <a:t>Recipients must describe any additional successes (identified through evaluation results or lessons learned) achieved in the past year</a:t>
            </a:r>
          </a:p>
          <a:p>
            <a:pPr lvl="1"/>
            <a:r>
              <a:rPr lang="en-US" dirty="0"/>
              <a:t>Examples: implementation of isolation guidelines, increased use of incentives and enablers, increased use of electronic DOT, use of the 4-month HPMZ regimen, etc.</a:t>
            </a:r>
          </a:p>
          <a:p>
            <a:r>
              <a:rPr lang="en-US" dirty="0"/>
              <a:t>Recipients must describe success stories</a:t>
            </a:r>
          </a:p>
          <a:p>
            <a:pPr lvl="1"/>
            <a:r>
              <a:rPr lang="en-US" dirty="0"/>
              <a:t>Examples: contact investigations, successful case vignette </a:t>
            </a:r>
          </a:p>
        </p:txBody>
      </p:sp>
    </p:spTree>
    <p:extLst>
      <p:ext uri="{BB962C8B-B14F-4D97-AF65-F5344CB8AC3E}">
        <p14:creationId xmlns:p14="http://schemas.microsoft.com/office/powerpoint/2010/main" val="2308765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7C73-821B-7404-A5DB-6B3BE7B65676}"/>
              </a:ext>
            </a:extLst>
          </p:cNvPr>
          <p:cNvSpPr>
            <a:spLocks noGrp="1"/>
          </p:cNvSpPr>
          <p:nvPr>
            <p:ph type="title"/>
          </p:nvPr>
        </p:nvSpPr>
        <p:spPr/>
        <p:txBody>
          <a:bodyPr/>
          <a:lstStyle/>
          <a:p>
            <a:r>
              <a:rPr lang="en-US" dirty="0"/>
              <a:t>Prevention and Control - Challenges</a:t>
            </a:r>
          </a:p>
        </p:txBody>
      </p:sp>
      <p:sp>
        <p:nvSpPr>
          <p:cNvPr id="3" name="Content Placeholder 2">
            <a:extLst>
              <a:ext uri="{FF2B5EF4-FFF2-40B4-BE49-F238E27FC236}">
                <a16:creationId xmlns:a16="http://schemas.microsoft.com/office/drawing/2014/main" id="{FC1E3142-6544-1951-49F0-AF2C56277DA5}"/>
              </a:ext>
            </a:extLst>
          </p:cNvPr>
          <p:cNvSpPr>
            <a:spLocks noGrp="1"/>
          </p:cNvSpPr>
          <p:nvPr>
            <p:ph idx="1"/>
          </p:nvPr>
        </p:nvSpPr>
        <p:spPr/>
        <p:txBody>
          <a:bodyPr/>
          <a:lstStyle/>
          <a:p>
            <a:r>
              <a:rPr lang="en-US" dirty="0"/>
              <a:t>Recipients must describe any challenges that might affect their ability to achieve annual and project period outcomes, conduct performance measures, or complete the activities in the work plan (see Slide 19)</a:t>
            </a:r>
          </a:p>
          <a:p>
            <a:r>
              <a:rPr lang="en-US" dirty="0"/>
              <a:t>Recipients must describe any additional challenges (e.g., identified through evaluation results or lessons learned) encountered in the past year</a:t>
            </a:r>
          </a:p>
          <a:p>
            <a:pPr lvl="1"/>
            <a:r>
              <a:rPr lang="en-US" dirty="0"/>
              <a:t>Examples: drug shortages, staffing shortages, etc.</a:t>
            </a:r>
          </a:p>
          <a:p>
            <a:endParaRPr lang="en-US" dirty="0"/>
          </a:p>
        </p:txBody>
      </p:sp>
    </p:spTree>
    <p:extLst>
      <p:ext uri="{BB962C8B-B14F-4D97-AF65-F5344CB8AC3E}">
        <p14:creationId xmlns:p14="http://schemas.microsoft.com/office/powerpoint/2010/main" val="795203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181AF-3F0B-B099-BBF4-682992B783B5}"/>
              </a:ext>
            </a:extLst>
          </p:cNvPr>
          <p:cNvSpPr>
            <a:spLocks noGrp="1"/>
          </p:cNvSpPr>
          <p:nvPr>
            <p:ph type="title"/>
          </p:nvPr>
        </p:nvSpPr>
        <p:spPr/>
        <p:txBody>
          <a:bodyPr/>
          <a:lstStyle/>
          <a:p>
            <a:r>
              <a:rPr lang="en-US" dirty="0"/>
              <a:t>Prevention and Control – CDC Program Support to Recipients</a:t>
            </a:r>
          </a:p>
        </p:txBody>
      </p:sp>
      <p:sp>
        <p:nvSpPr>
          <p:cNvPr id="3" name="Content Placeholder 2">
            <a:extLst>
              <a:ext uri="{FF2B5EF4-FFF2-40B4-BE49-F238E27FC236}">
                <a16:creationId xmlns:a16="http://schemas.microsoft.com/office/drawing/2014/main" id="{B6C6AB83-DF4C-8DCB-B434-B29344C7F4AA}"/>
              </a:ext>
            </a:extLst>
          </p:cNvPr>
          <p:cNvSpPr>
            <a:spLocks noGrp="1"/>
          </p:cNvSpPr>
          <p:nvPr>
            <p:ph idx="1"/>
          </p:nvPr>
        </p:nvSpPr>
        <p:spPr/>
        <p:txBody>
          <a:bodyPr/>
          <a:lstStyle/>
          <a:p>
            <a:r>
              <a:rPr lang="en-US" dirty="0"/>
              <a:t>Recipients must describe how CDC could help them overcome challenges to achieving annual and project-period outcomes and performance measures, and completing activities outlined in the work plan</a:t>
            </a:r>
          </a:p>
        </p:txBody>
      </p:sp>
    </p:spTree>
    <p:extLst>
      <p:ext uri="{BB962C8B-B14F-4D97-AF65-F5344CB8AC3E}">
        <p14:creationId xmlns:p14="http://schemas.microsoft.com/office/powerpoint/2010/main" val="379757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7979C-251A-759F-2BBB-9D9EC9D8A43C}"/>
              </a:ext>
            </a:extLst>
          </p:cNvPr>
          <p:cNvSpPr>
            <a:spLocks noGrp="1"/>
          </p:cNvSpPr>
          <p:nvPr>
            <p:ph type="title"/>
          </p:nvPr>
        </p:nvSpPr>
        <p:spPr/>
        <p:txBody>
          <a:bodyPr/>
          <a:lstStyle/>
          <a:p>
            <a:r>
              <a:rPr lang="en-US" dirty="0"/>
              <a:t>Human Resources Development (HRD)</a:t>
            </a:r>
          </a:p>
        </p:txBody>
      </p:sp>
      <p:sp>
        <p:nvSpPr>
          <p:cNvPr id="3" name="Text Placeholder 2">
            <a:extLst>
              <a:ext uri="{FF2B5EF4-FFF2-40B4-BE49-F238E27FC236}">
                <a16:creationId xmlns:a16="http://schemas.microsoft.com/office/drawing/2014/main" id="{7CAB6D28-5750-382B-C77D-EDF1B325CD44}"/>
              </a:ext>
            </a:extLst>
          </p:cNvPr>
          <p:cNvSpPr>
            <a:spLocks noGrp="1"/>
          </p:cNvSpPr>
          <p:nvPr>
            <p:ph type="body" idx="1"/>
          </p:nvPr>
        </p:nvSpPr>
        <p:spPr/>
        <p:txBody>
          <a:bodyPr/>
          <a:lstStyle/>
          <a:p>
            <a:r>
              <a:rPr lang="en-US" dirty="0"/>
              <a:t>Maximum of 10 pages</a:t>
            </a:r>
          </a:p>
        </p:txBody>
      </p:sp>
    </p:spTree>
    <p:extLst>
      <p:ext uri="{BB962C8B-B14F-4D97-AF65-F5344CB8AC3E}">
        <p14:creationId xmlns:p14="http://schemas.microsoft.com/office/powerpoint/2010/main" val="607897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2CBF7-E70B-95AD-4929-327B4DDDC983}"/>
              </a:ext>
            </a:extLst>
          </p:cNvPr>
          <p:cNvSpPr>
            <a:spLocks noGrp="1"/>
          </p:cNvSpPr>
          <p:nvPr>
            <p:ph type="title"/>
          </p:nvPr>
        </p:nvSpPr>
        <p:spPr/>
        <p:txBody>
          <a:bodyPr/>
          <a:lstStyle/>
          <a:p>
            <a:r>
              <a:rPr lang="en-US" dirty="0"/>
              <a:t>Human Resources Development (HRD) Work Plan </a:t>
            </a:r>
          </a:p>
        </p:txBody>
      </p:sp>
      <p:sp>
        <p:nvSpPr>
          <p:cNvPr id="3" name="Content Placeholder 2">
            <a:extLst>
              <a:ext uri="{FF2B5EF4-FFF2-40B4-BE49-F238E27FC236}">
                <a16:creationId xmlns:a16="http://schemas.microsoft.com/office/drawing/2014/main" id="{54167855-FD70-74EB-5EE8-7185EDF394E6}"/>
              </a:ext>
            </a:extLst>
          </p:cNvPr>
          <p:cNvSpPr>
            <a:spLocks noGrp="1"/>
          </p:cNvSpPr>
          <p:nvPr>
            <p:ph idx="1"/>
          </p:nvPr>
        </p:nvSpPr>
        <p:spPr/>
        <p:txBody>
          <a:bodyPr/>
          <a:lstStyle/>
          <a:p>
            <a:r>
              <a:rPr lang="en-US" dirty="0"/>
              <a:t>Refer to Work Plan </a:t>
            </a:r>
            <a:r>
              <a:rPr lang="en-US" u="sng" dirty="0"/>
              <a:t>Strategy 6</a:t>
            </a:r>
            <a:r>
              <a:rPr lang="en-US" dirty="0"/>
              <a:t>: Human Resources Development and Partnerships</a:t>
            </a:r>
          </a:p>
          <a:p>
            <a:r>
              <a:rPr lang="en-US" dirty="0"/>
              <a:t>Refer to initial Work Plan submitted in the 2025 COAG submission  </a:t>
            </a:r>
          </a:p>
          <a:p>
            <a:r>
              <a:rPr lang="en-US" dirty="0"/>
              <a:t>Include the contact information for your program’s Education and Training Focal Point</a:t>
            </a:r>
          </a:p>
        </p:txBody>
      </p:sp>
    </p:spTree>
    <p:extLst>
      <p:ext uri="{BB962C8B-B14F-4D97-AF65-F5344CB8AC3E}">
        <p14:creationId xmlns:p14="http://schemas.microsoft.com/office/powerpoint/2010/main" val="1663016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5FE1D22-13C1-2D36-2570-7C4377EC4406}"/>
              </a:ext>
            </a:extLst>
          </p:cNvPr>
          <p:cNvGraphicFramePr>
            <a:graphicFrameLocks noGrp="1"/>
          </p:cNvGraphicFramePr>
          <p:nvPr>
            <p:extLst>
              <p:ext uri="{D42A27DB-BD31-4B8C-83A1-F6EECF244321}">
                <p14:modId xmlns:p14="http://schemas.microsoft.com/office/powerpoint/2010/main" val="2719309023"/>
              </p:ext>
            </p:extLst>
          </p:nvPr>
        </p:nvGraphicFramePr>
        <p:xfrm>
          <a:off x="241042" y="467740"/>
          <a:ext cx="11709915" cy="5575144"/>
        </p:xfrm>
        <a:graphic>
          <a:graphicData uri="http://schemas.openxmlformats.org/drawingml/2006/table">
            <a:tbl>
              <a:tblPr firstRow="1" bandRow="1">
                <a:tableStyleId>{5C22544A-7EE6-4342-B048-85BDC9FD1C3A}</a:tableStyleId>
              </a:tblPr>
              <a:tblGrid>
                <a:gridCol w="2341983">
                  <a:extLst>
                    <a:ext uri="{9D8B030D-6E8A-4147-A177-3AD203B41FA5}">
                      <a16:colId xmlns:a16="http://schemas.microsoft.com/office/drawing/2014/main" val="426110299"/>
                    </a:ext>
                  </a:extLst>
                </a:gridCol>
                <a:gridCol w="2341983">
                  <a:extLst>
                    <a:ext uri="{9D8B030D-6E8A-4147-A177-3AD203B41FA5}">
                      <a16:colId xmlns:a16="http://schemas.microsoft.com/office/drawing/2014/main" val="2025677799"/>
                    </a:ext>
                  </a:extLst>
                </a:gridCol>
                <a:gridCol w="2341983">
                  <a:extLst>
                    <a:ext uri="{9D8B030D-6E8A-4147-A177-3AD203B41FA5}">
                      <a16:colId xmlns:a16="http://schemas.microsoft.com/office/drawing/2014/main" val="3567064911"/>
                    </a:ext>
                  </a:extLst>
                </a:gridCol>
                <a:gridCol w="2341983">
                  <a:extLst>
                    <a:ext uri="{9D8B030D-6E8A-4147-A177-3AD203B41FA5}">
                      <a16:colId xmlns:a16="http://schemas.microsoft.com/office/drawing/2014/main" val="3877295342"/>
                    </a:ext>
                  </a:extLst>
                </a:gridCol>
                <a:gridCol w="2341983">
                  <a:extLst>
                    <a:ext uri="{9D8B030D-6E8A-4147-A177-3AD203B41FA5}">
                      <a16:colId xmlns:a16="http://schemas.microsoft.com/office/drawing/2014/main" val="3576872083"/>
                    </a:ext>
                  </a:extLst>
                </a:gridCol>
              </a:tblGrid>
              <a:tr h="581988">
                <a:tc gridSpan="5">
                  <a:txBody>
                    <a:bodyPr/>
                    <a:lstStyle/>
                    <a:p>
                      <a:pPr algn="l"/>
                      <a:r>
                        <a:rPr lang="en-US" b="1" dirty="0">
                          <a:solidFill>
                            <a:schemeClr val="tx1"/>
                          </a:solidFill>
                        </a:rPr>
                        <a:t>Strategy 6: Human resources development (HRD) and partnerships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363836476"/>
                  </a:ext>
                </a:extLst>
              </a:tr>
              <a:tr h="664996">
                <a:tc>
                  <a:txBody>
                    <a:bodyPr/>
                    <a:lstStyle/>
                    <a:p>
                      <a:pPr algn="ctr"/>
                      <a:r>
                        <a:rPr lang="en-US" b="1" dirty="0">
                          <a:solidFill>
                            <a:schemeClr val="tx1"/>
                          </a:solidFill>
                        </a:rPr>
                        <a:t>Priority Activity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Programmatic Activities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Successes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Barriers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b="1" dirty="0">
                          <a:solidFill>
                            <a:schemeClr val="tx1"/>
                          </a:solidFill>
                        </a:rPr>
                        <a:t>Benchmarks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388360"/>
                  </a:ext>
                </a:extLst>
              </a:tr>
              <a:tr h="581988">
                <a:tc>
                  <a:txBody>
                    <a:bodyPr/>
                    <a:lstStyle/>
                    <a:p>
                      <a:r>
                        <a:rPr lang="en-US" sz="1600" dirty="0">
                          <a:solidFill>
                            <a:schemeClr val="tx1"/>
                          </a:solidFill>
                        </a:rPr>
                        <a:t>Identify an education and training focal point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Assign a new education and training focal point after retirement of previous focal point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One of the program’s nurse consultants has been assigned as the education and training focal point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(1) Additional training required for new education and training focal point (2) Competing priorities of nurse case management and education and training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836169"/>
                  </a:ext>
                </a:extLst>
              </a:tr>
              <a:tr h="581988">
                <a:tc>
                  <a:txBody>
                    <a:bodyPr/>
                    <a:lstStyle/>
                    <a:p>
                      <a:r>
                        <a:rPr lang="en-US" sz="1600" dirty="0">
                          <a:solidFill>
                            <a:schemeClr val="tx1"/>
                          </a:solidFill>
                        </a:rPr>
                        <a:t>Identify training opportunities and maintain attendance records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Education and training focal point developed a calendar of known education and training opportunities and distributed to regional TB program staff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During the first six (6) months of the project period, three (3) applicable trainings were identified with 14 central office and regional staff attending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Staff shortages and schedules make it difficult for regional TB program staff to attending education and training opportunities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tx1"/>
                          </a:solidFill>
                        </a:rPr>
                        <a:t>(1) Provide information on all applicable education and training opportunities to regional TB program staff (2) At least one regional TB program staff member to attend at least one education and training </a:t>
                      </a:r>
                      <a:r>
                        <a:rPr lang="en-US" sz="1600" dirty="0" err="1">
                          <a:solidFill>
                            <a:schemeClr val="tx1"/>
                          </a:solidFill>
                        </a:rPr>
                        <a:t>oppotunity</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2122800"/>
                  </a:ext>
                </a:extLst>
              </a:tr>
            </a:tbl>
          </a:graphicData>
        </a:graphic>
      </p:graphicFrame>
    </p:spTree>
    <p:extLst>
      <p:ext uri="{BB962C8B-B14F-4D97-AF65-F5344CB8AC3E}">
        <p14:creationId xmlns:p14="http://schemas.microsoft.com/office/powerpoint/2010/main" val="3509619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6CA7-5875-E26A-EDD5-03EA6410894A}"/>
              </a:ext>
            </a:extLst>
          </p:cNvPr>
          <p:cNvSpPr>
            <a:spLocks noGrp="1"/>
          </p:cNvSpPr>
          <p:nvPr>
            <p:ph type="title"/>
          </p:nvPr>
        </p:nvSpPr>
        <p:spPr/>
        <p:txBody>
          <a:bodyPr/>
          <a:lstStyle/>
          <a:p>
            <a:r>
              <a:rPr lang="en-US" dirty="0"/>
              <a:t>Human Resources Development (HRD)</a:t>
            </a:r>
          </a:p>
        </p:txBody>
      </p:sp>
      <p:sp>
        <p:nvSpPr>
          <p:cNvPr id="3" name="Content Placeholder 2">
            <a:extLst>
              <a:ext uri="{FF2B5EF4-FFF2-40B4-BE49-F238E27FC236}">
                <a16:creationId xmlns:a16="http://schemas.microsoft.com/office/drawing/2014/main" id="{828C1405-9B81-CB5D-C092-1F524548D01E}"/>
              </a:ext>
            </a:extLst>
          </p:cNvPr>
          <p:cNvSpPr>
            <a:spLocks noGrp="1"/>
          </p:cNvSpPr>
          <p:nvPr>
            <p:ph idx="1"/>
          </p:nvPr>
        </p:nvSpPr>
        <p:spPr/>
        <p:txBody>
          <a:bodyPr/>
          <a:lstStyle/>
          <a:p>
            <a:r>
              <a:rPr lang="en-US" dirty="0"/>
              <a:t>Additional information to include:</a:t>
            </a:r>
          </a:p>
          <a:p>
            <a:pPr lvl="1"/>
            <a:r>
              <a:rPr lang="en-US" dirty="0"/>
              <a:t>Any education and training needs identified</a:t>
            </a:r>
          </a:p>
          <a:p>
            <a:pPr lvl="1"/>
            <a:r>
              <a:rPr lang="en-US" dirty="0"/>
              <a:t>Have you developed any strategies to improve existing training and to identify ongoing training and HRD needs?</a:t>
            </a:r>
          </a:p>
          <a:p>
            <a:pPr lvl="1"/>
            <a:r>
              <a:rPr lang="en-US" dirty="0"/>
              <a:t>Have you taken any steps to improve patient education and communications capacity within the program?</a:t>
            </a:r>
          </a:p>
          <a:p>
            <a:pPr lvl="1"/>
            <a:r>
              <a:rPr lang="en-US" dirty="0"/>
              <a:t>Have you coordinated any training related to TB control for other disease control interventions such as HIV, VH, and STI?</a:t>
            </a:r>
          </a:p>
          <a:p>
            <a:pPr lvl="1"/>
            <a:r>
              <a:rPr lang="en-US" dirty="0"/>
              <a:t>Have you provided any trainings/education to health care providers or organizations that serve high-risk population?</a:t>
            </a:r>
          </a:p>
        </p:txBody>
      </p:sp>
    </p:spTree>
    <p:extLst>
      <p:ext uri="{BB962C8B-B14F-4D97-AF65-F5344CB8AC3E}">
        <p14:creationId xmlns:p14="http://schemas.microsoft.com/office/powerpoint/2010/main" val="973781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551A0-0589-A76F-C5F4-EFE07A7AFD76}"/>
              </a:ext>
            </a:extLst>
          </p:cNvPr>
          <p:cNvSpPr>
            <a:spLocks noGrp="1"/>
          </p:cNvSpPr>
          <p:nvPr>
            <p:ph type="title"/>
          </p:nvPr>
        </p:nvSpPr>
        <p:spPr/>
        <p:txBody>
          <a:bodyPr/>
          <a:lstStyle/>
          <a:p>
            <a:r>
              <a:rPr lang="en-US" dirty="0"/>
              <a:t>Due Date</a:t>
            </a:r>
          </a:p>
        </p:txBody>
      </p:sp>
      <p:sp>
        <p:nvSpPr>
          <p:cNvPr id="3" name="Content Placeholder 2">
            <a:extLst>
              <a:ext uri="{FF2B5EF4-FFF2-40B4-BE49-F238E27FC236}">
                <a16:creationId xmlns:a16="http://schemas.microsoft.com/office/drawing/2014/main" id="{3E9C5A65-2041-525D-2B84-289917EE63D1}"/>
              </a:ext>
            </a:extLst>
          </p:cNvPr>
          <p:cNvSpPr>
            <a:spLocks noGrp="1"/>
          </p:cNvSpPr>
          <p:nvPr>
            <p:ph idx="1"/>
          </p:nvPr>
        </p:nvSpPr>
        <p:spPr>
          <a:xfrm>
            <a:off x="838199" y="1825625"/>
            <a:ext cx="10994679" cy="4351338"/>
          </a:xfrm>
        </p:spPr>
        <p:txBody>
          <a:bodyPr>
            <a:normAutofit/>
          </a:bodyPr>
          <a:lstStyle/>
          <a:p>
            <a:pPr marL="0" indent="0" algn="ctr">
              <a:buNone/>
            </a:pPr>
            <a:r>
              <a:rPr lang="en-US" sz="5000" b="1" dirty="0"/>
              <a:t>October 20,2025 at 11:59 pm ET</a:t>
            </a:r>
          </a:p>
        </p:txBody>
      </p:sp>
    </p:spTree>
    <p:extLst>
      <p:ext uri="{BB962C8B-B14F-4D97-AF65-F5344CB8AC3E}">
        <p14:creationId xmlns:p14="http://schemas.microsoft.com/office/powerpoint/2010/main" val="1176113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CDD1B-2592-DACE-F737-68FE3EFC6892}"/>
              </a:ext>
            </a:extLst>
          </p:cNvPr>
          <p:cNvSpPr>
            <a:spLocks noGrp="1"/>
          </p:cNvSpPr>
          <p:nvPr>
            <p:ph type="title"/>
          </p:nvPr>
        </p:nvSpPr>
        <p:spPr/>
        <p:txBody>
          <a:bodyPr/>
          <a:lstStyle/>
          <a:p>
            <a:r>
              <a:rPr lang="en-US" dirty="0"/>
              <a:t>Laboratory Lab Strengthening</a:t>
            </a:r>
          </a:p>
        </p:txBody>
      </p:sp>
      <p:sp>
        <p:nvSpPr>
          <p:cNvPr id="3" name="Text Placeholder 2">
            <a:extLst>
              <a:ext uri="{FF2B5EF4-FFF2-40B4-BE49-F238E27FC236}">
                <a16:creationId xmlns:a16="http://schemas.microsoft.com/office/drawing/2014/main" id="{50568EE5-A658-6610-CAD2-83DDA784F6ED}"/>
              </a:ext>
            </a:extLst>
          </p:cNvPr>
          <p:cNvSpPr>
            <a:spLocks noGrp="1"/>
          </p:cNvSpPr>
          <p:nvPr>
            <p:ph type="body" idx="1"/>
          </p:nvPr>
        </p:nvSpPr>
        <p:spPr/>
        <p:txBody>
          <a:bodyPr/>
          <a:lstStyle/>
          <a:p>
            <a:r>
              <a:rPr lang="en-US" dirty="0"/>
              <a:t>Maximum 15 pages</a:t>
            </a:r>
          </a:p>
        </p:txBody>
      </p:sp>
    </p:spTree>
    <p:extLst>
      <p:ext uri="{BB962C8B-B14F-4D97-AF65-F5344CB8AC3E}">
        <p14:creationId xmlns:p14="http://schemas.microsoft.com/office/powerpoint/2010/main" val="28428643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70075-9770-39F5-C280-0D2FBCC49E5C}"/>
              </a:ext>
            </a:extLst>
          </p:cNvPr>
          <p:cNvSpPr>
            <a:spLocks noGrp="1"/>
          </p:cNvSpPr>
          <p:nvPr>
            <p:ph type="title"/>
          </p:nvPr>
        </p:nvSpPr>
        <p:spPr/>
        <p:txBody>
          <a:bodyPr/>
          <a:lstStyle/>
          <a:p>
            <a:r>
              <a:rPr lang="en-US" dirty="0"/>
              <a:t>Laboratory Strengthening - Checklist</a:t>
            </a:r>
          </a:p>
        </p:txBody>
      </p:sp>
      <p:sp>
        <p:nvSpPr>
          <p:cNvPr id="3" name="Content Placeholder 2">
            <a:extLst>
              <a:ext uri="{FF2B5EF4-FFF2-40B4-BE49-F238E27FC236}">
                <a16:creationId xmlns:a16="http://schemas.microsoft.com/office/drawing/2014/main" id="{FBB368F9-D190-E8BD-A4C9-261C0B9FA67E}"/>
              </a:ext>
            </a:extLst>
          </p:cNvPr>
          <p:cNvSpPr>
            <a:spLocks noGrp="1"/>
          </p:cNvSpPr>
          <p:nvPr>
            <p:ph idx="1"/>
          </p:nvPr>
        </p:nvSpPr>
        <p:spPr/>
        <p:txBody>
          <a:bodyPr/>
          <a:lstStyle/>
          <a:p>
            <a:pPr>
              <a:buFont typeface="Wingdings" panose="05000000000000000000" pitchFamily="2" charset="2"/>
              <a:buChar char="q"/>
            </a:pPr>
            <a:r>
              <a:rPr lang="en-US" dirty="0"/>
              <a:t> One designated laboratory point-of-contact with associated contact information</a:t>
            </a:r>
          </a:p>
          <a:p>
            <a:pPr lvl="1">
              <a:buFont typeface="Wingdings" panose="05000000000000000000" pitchFamily="2" charset="2"/>
              <a:buChar char="q"/>
            </a:pPr>
            <a:r>
              <a:rPr lang="en-US" dirty="0"/>
              <a:t> Name</a:t>
            </a:r>
          </a:p>
          <a:p>
            <a:pPr lvl="1">
              <a:buFont typeface="Wingdings" panose="05000000000000000000" pitchFamily="2" charset="2"/>
              <a:buChar char="q"/>
            </a:pPr>
            <a:r>
              <a:rPr lang="en-US" dirty="0"/>
              <a:t> Title</a:t>
            </a:r>
          </a:p>
          <a:p>
            <a:pPr lvl="1">
              <a:buFont typeface="Wingdings" panose="05000000000000000000" pitchFamily="2" charset="2"/>
              <a:buChar char="q"/>
            </a:pPr>
            <a:r>
              <a:rPr lang="en-US" dirty="0"/>
              <a:t> Email</a:t>
            </a:r>
          </a:p>
          <a:p>
            <a:pPr lvl="1">
              <a:buFont typeface="Wingdings" panose="05000000000000000000" pitchFamily="2" charset="2"/>
              <a:buChar char="q"/>
            </a:pPr>
            <a:r>
              <a:rPr lang="en-US" dirty="0"/>
              <a:t> Telephone number</a:t>
            </a:r>
          </a:p>
          <a:p>
            <a:pPr>
              <a:buFont typeface="Wingdings" panose="05000000000000000000" pitchFamily="2" charset="2"/>
              <a:buChar char="q"/>
            </a:pPr>
            <a:r>
              <a:rPr lang="en-US" dirty="0"/>
              <a:t> An organizational chart of mycobacteriology laboratory managers and personnel performing TB testing including names of staff in each position (list vacant if vacant)</a:t>
            </a:r>
          </a:p>
          <a:p>
            <a:pPr lvl="1">
              <a:buFont typeface="Wingdings" panose="05000000000000000000" pitchFamily="2" charset="2"/>
              <a:buChar char="q"/>
            </a:pPr>
            <a:r>
              <a:rPr lang="en-US" dirty="0"/>
              <a:t> Note which staff are awarded (funded) under this cooperative agreement</a:t>
            </a:r>
          </a:p>
        </p:txBody>
      </p:sp>
    </p:spTree>
    <p:extLst>
      <p:ext uri="{BB962C8B-B14F-4D97-AF65-F5344CB8AC3E}">
        <p14:creationId xmlns:p14="http://schemas.microsoft.com/office/powerpoint/2010/main" val="3548390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807D1-D4C1-7883-B8A3-1EC81ADE1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EB790F-13A3-FB89-4698-707A25A083CA}"/>
              </a:ext>
            </a:extLst>
          </p:cNvPr>
          <p:cNvSpPr>
            <a:spLocks noGrp="1"/>
          </p:cNvSpPr>
          <p:nvPr>
            <p:ph type="title"/>
          </p:nvPr>
        </p:nvSpPr>
        <p:spPr/>
        <p:txBody>
          <a:bodyPr/>
          <a:lstStyle/>
          <a:p>
            <a:r>
              <a:rPr lang="en-US" dirty="0"/>
              <a:t>Laboratory Strengthening – Checklist (continued)</a:t>
            </a:r>
          </a:p>
        </p:txBody>
      </p:sp>
      <p:sp>
        <p:nvSpPr>
          <p:cNvPr id="3" name="Content Placeholder 2">
            <a:extLst>
              <a:ext uri="{FF2B5EF4-FFF2-40B4-BE49-F238E27FC236}">
                <a16:creationId xmlns:a16="http://schemas.microsoft.com/office/drawing/2014/main" id="{E3AA1427-651B-3701-E180-BE4C1D879E9A}"/>
              </a:ext>
            </a:extLst>
          </p:cNvPr>
          <p:cNvSpPr>
            <a:spLocks noGrp="1"/>
          </p:cNvSpPr>
          <p:nvPr>
            <p:ph idx="1"/>
          </p:nvPr>
        </p:nvSpPr>
        <p:spPr/>
        <p:txBody>
          <a:bodyPr>
            <a:normAutofit fontScale="92500" lnSpcReduction="10000"/>
          </a:bodyPr>
          <a:lstStyle/>
          <a:p>
            <a:pPr>
              <a:buFont typeface="Wingdings" panose="05000000000000000000" pitchFamily="2" charset="2"/>
              <a:buChar char="q"/>
            </a:pPr>
            <a:r>
              <a:rPr lang="en-US" dirty="0"/>
              <a:t> A brief description of laboratory methods and instrumentation use and/or accessed through referral testing</a:t>
            </a:r>
          </a:p>
          <a:p>
            <a:pPr>
              <a:buFont typeface="Wingdings" panose="05000000000000000000" pitchFamily="2" charset="2"/>
              <a:buChar char="q"/>
            </a:pPr>
            <a:r>
              <a:rPr lang="en-US" dirty="0"/>
              <a:t> A visual flowchart of the mycobacteriology laboratory testing algorithm</a:t>
            </a:r>
          </a:p>
          <a:p>
            <a:pPr>
              <a:buFont typeface="Wingdings" panose="05000000000000000000" pitchFamily="2" charset="2"/>
              <a:buChar char="q"/>
            </a:pPr>
            <a:r>
              <a:rPr lang="en-US" dirty="0"/>
              <a:t> Updated Laboratory Work Plan using previously submitted Excel spreadsheet LCT sent by email</a:t>
            </a:r>
          </a:p>
          <a:p>
            <a:pPr lvl="1">
              <a:buFont typeface="Wingdings" panose="05000000000000000000" pitchFamily="2" charset="2"/>
              <a:buChar char="q"/>
            </a:pPr>
            <a:r>
              <a:rPr lang="en-US" dirty="0"/>
              <a:t> Element 1: Ensure availability of high-quality and timely core TB laboratory services</a:t>
            </a:r>
          </a:p>
          <a:p>
            <a:pPr lvl="2">
              <a:buFont typeface="Wingdings" panose="05000000000000000000" pitchFamily="2" charset="2"/>
              <a:buChar char="q"/>
            </a:pPr>
            <a:r>
              <a:rPr lang="en-US" dirty="0"/>
              <a:t> Updates for previously listed activities to include progress, obstacles experienced, and updated completion date (if applicable)</a:t>
            </a:r>
          </a:p>
          <a:p>
            <a:pPr lvl="2">
              <a:buFont typeface="Wingdings" panose="05000000000000000000" pitchFamily="2" charset="2"/>
              <a:buChar char="q"/>
            </a:pPr>
            <a:r>
              <a:rPr lang="en-US" dirty="0"/>
              <a:t> Description of new activities for achieving stated objectives</a:t>
            </a:r>
          </a:p>
          <a:p>
            <a:pPr lvl="2">
              <a:buFont typeface="Wingdings" panose="05000000000000000000" pitchFamily="2" charset="2"/>
              <a:buChar char="q"/>
            </a:pPr>
            <a:r>
              <a:rPr lang="en-US" dirty="0"/>
              <a:t> Measure of success, anticipated obstacles, responsible staff, and anticipated completion date for each new activity</a:t>
            </a:r>
          </a:p>
        </p:txBody>
      </p:sp>
    </p:spTree>
    <p:extLst>
      <p:ext uri="{BB962C8B-B14F-4D97-AF65-F5344CB8AC3E}">
        <p14:creationId xmlns:p14="http://schemas.microsoft.com/office/powerpoint/2010/main" val="1255622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2199C-FE19-F83E-1596-FA6E30EDDD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D35B87-FE2C-850C-7982-6A38FD4DFED1}"/>
              </a:ext>
            </a:extLst>
          </p:cNvPr>
          <p:cNvSpPr>
            <a:spLocks noGrp="1"/>
          </p:cNvSpPr>
          <p:nvPr>
            <p:ph type="title"/>
          </p:nvPr>
        </p:nvSpPr>
        <p:spPr/>
        <p:txBody>
          <a:bodyPr/>
          <a:lstStyle/>
          <a:p>
            <a:r>
              <a:rPr lang="en-US" dirty="0"/>
              <a:t>Laboratory Strengthening – Checklist (continued)</a:t>
            </a:r>
          </a:p>
        </p:txBody>
      </p:sp>
      <p:sp>
        <p:nvSpPr>
          <p:cNvPr id="3" name="Content Placeholder 2">
            <a:extLst>
              <a:ext uri="{FF2B5EF4-FFF2-40B4-BE49-F238E27FC236}">
                <a16:creationId xmlns:a16="http://schemas.microsoft.com/office/drawing/2014/main" id="{CCC36338-21CD-32FF-F022-5777B3B851BE}"/>
              </a:ext>
            </a:extLst>
          </p:cNvPr>
          <p:cNvSpPr>
            <a:spLocks noGrp="1"/>
          </p:cNvSpPr>
          <p:nvPr>
            <p:ph idx="1"/>
          </p:nvPr>
        </p:nvSpPr>
        <p:spPr/>
        <p:txBody>
          <a:bodyPr>
            <a:normAutofit lnSpcReduction="10000"/>
          </a:bodyPr>
          <a:lstStyle/>
          <a:p>
            <a:pPr lvl="1">
              <a:buFont typeface="Wingdings" panose="05000000000000000000" pitchFamily="2" charset="2"/>
              <a:buChar char="q"/>
            </a:pPr>
            <a:r>
              <a:rPr lang="en-US" dirty="0"/>
              <a:t> Element 2: Promote continual advancement of laboratory efficiency and quality assurance using laboratory-specific data </a:t>
            </a:r>
          </a:p>
          <a:p>
            <a:pPr lvl="2">
              <a:buFont typeface="Wingdings" panose="05000000000000000000" pitchFamily="2" charset="2"/>
              <a:buChar char="q"/>
            </a:pPr>
            <a:r>
              <a:rPr lang="en-US" dirty="0"/>
              <a:t> Updates for previously listed activities to include progress, obstacles experienced, and updated completion date (if applicable)</a:t>
            </a:r>
          </a:p>
          <a:p>
            <a:pPr lvl="2">
              <a:buFont typeface="Wingdings" panose="05000000000000000000" pitchFamily="2" charset="2"/>
              <a:buChar char="q"/>
            </a:pPr>
            <a:r>
              <a:rPr lang="en-US" dirty="0"/>
              <a:t> Description of new activities related to improvements</a:t>
            </a:r>
          </a:p>
          <a:p>
            <a:pPr lvl="2">
              <a:buFont typeface="Wingdings" panose="05000000000000000000" pitchFamily="2" charset="2"/>
              <a:buChar char="q"/>
            </a:pPr>
            <a:r>
              <a:rPr lang="en-US" dirty="0"/>
              <a:t> Measure of success, anticipated obstacles, responsible staff, and anticipated completion date for each new activity</a:t>
            </a:r>
          </a:p>
          <a:p>
            <a:pPr lvl="1">
              <a:buFont typeface="Wingdings" panose="05000000000000000000" pitchFamily="2" charset="2"/>
              <a:buChar char="q"/>
            </a:pPr>
            <a:r>
              <a:rPr lang="en-US" dirty="0"/>
              <a:t> Element 3: Communicate and collaborate with partners (e.g., healthcare providers, TB Programs, and other laboratories) to ensure optimal use of laboratory services and timely flow of information</a:t>
            </a:r>
          </a:p>
          <a:p>
            <a:pPr lvl="2">
              <a:buFont typeface="Wingdings" panose="05000000000000000000" pitchFamily="2" charset="2"/>
              <a:buChar char="q"/>
            </a:pPr>
            <a:r>
              <a:rPr lang="en-US" dirty="0"/>
              <a:t> Updates for previously listed activities to include progress, obstacles experienced, and updated completion date (if applicable)</a:t>
            </a:r>
          </a:p>
          <a:p>
            <a:pPr lvl="2">
              <a:buFont typeface="Wingdings" panose="05000000000000000000" pitchFamily="2" charset="2"/>
              <a:buChar char="q"/>
            </a:pPr>
            <a:r>
              <a:rPr lang="en-US" dirty="0"/>
              <a:t> Description of new activities related to improvements</a:t>
            </a:r>
          </a:p>
          <a:p>
            <a:pPr lvl="2">
              <a:buFont typeface="Wingdings" panose="05000000000000000000" pitchFamily="2" charset="2"/>
              <a:buChar char="q"/>
            </a:pPr>
            <a:r>
              <a:rPr lang="en-US" dirty="0"/>
              <a:t> Measure of success, anticipated obstacles, responsible staff, and anticipated completion date for each new activity</a:t>
            </a:r>
          </a:p>
        </p:txBody>
      </p:sp>
    </p:spTree>
    <p:extLst>
      <p:ext uri="{BB962C8B-B14F-4D97-AF65-F5344CB8AC3E}">
        <p14:creationId xmlns:p14="http://schemas.microsoft.com/office/powerpoint/2010/main" val="32899138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13A85-AF72-AE35-B1FB-681B80846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3F9239-E924-58F3-D57E-A7886721B6B7}"/>
              </a:ext>
            </a:extLst>
          </p:cNvPr>
          <p:cNvSpPr>
            <a:spLocks noGrp="1"/>
          </p:cNvSpPr>
          <p:nvPr>
            <p:ph type="title"/>
          </p:nvPr>
        </p:nvSpPr>
        <p:spPr/>
        <p:txBody>
          <a:bodyPr/>
          <a:lstStyle/>
          <a:p>
            <a:r>
              <a:rPr lang="en-US" dirty="0"/>
              <a:t>Laboratory Strengthening – Checklist (continued)</a:t>
            </a:r>
          </a:p>
        </p:txBody>
      </p:sp>
      <p:sp>
        <p:nvSpPr>
          <p:cNvPr id="3" name="Content Placeholder 2">
            <a:extLst>
              <a:ext uri="{FF2B5EF4-FFF2-40B4-BE49-F238E27FC236}">
                <a16:creationId xmlns:a16="http://schemas.microsoft.com/office/drawing/2014/main" id="{707900E5-33B3-695D-4165-AB4FC95A6C68}"/>
              </a:ext>
            </a:extLst>
          </p:cNvPr>
          <p:cNvSpPr>
            <a:spLocks noGrp="1"/>
          </p:cNvSpPr>
          <p:nvPr>
            <p:ph idx="1"/>
          </p:nvPr>
        </p:nvSpPr>
        <p:spPr/>
        <p:txBody>
          <a:bodyPr>
            <a:normAutofit/>
          </a:bodyPr>
          <a:lstStyle/>
          <a:p>
            <a:pPr marL="0" indent="0">
              <a:buNone/>
            </a:pPr>
            <a:r>
              <a:rPr lang="en-US" u="sng" dirty="0"/>
              <a:t>NOTE</a:t>
            </a:r>
            <a:r>
              <a:rPr lang="en-US" dirty="0"/>
              <a:t>: Laboratories, regardless of volume, should provide </a:t>
            </a:r>
            <a:r>
              <a:rPr lang="en-US" b="1" dirty="0"/>
              <a:t>at least two measurable objectives</a:t>
            </a:r>
            <a:r>
              <a:rPr lang="en-US" dirty="0"/>
              <a:t> and related activities for Laboratory Elements 2 and 3.</a:t>
            </a:r>
          </a:p>
        </p:txBody>
      </p:sp>
    </p:spTree>
    <p:extLst>
      <p:ext uri="{BB962C8B-B14F-4D97-AF65-F5344CB8AC3E}">
        <p14:creationId xmlns:p14="http://schemas.microsoft.com/office/powerpoint/2010/main" val="20034052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AE6BF-ACF2-81DF-FF13-C6E49E20F230}"/>
              </a:ext>
            </a:extLst>
          </p:cNvPr>
          <p:cNvSpPr>
            <a:spLocks noGrp="1"/>
          </p:cNvSpPr>
          <p:nvPr>
            <p:ph type="title"/>
          </p:nvPr>
        </p:nvSpPr>
        <p:spPr/>
        <p:txBody>
          <a:bodyPr/>
          <a:lstStyle/>
          <a:p>
            <a:r>
              <a:rPr lang="en-US" dirty="0"/>
              <a:t>Budget</a:t>
            </a:r>
          </a:p>
        </p:txBody>
      </p:sp>
      <p:sp>
        <p:nvSpPr>
          <p:cNvPr id="3" name="Text Placeholder 2">
            <a:extLst>
              <a:ext uri="{FF2B5EF4-FFF2-40B4-BE49-F238E27FC236}">
                <a16:creationId xmlns:a16="http://schemas.microsoft.com/office/drawing/2014/main" id="{363C6C28-B6E1-8F35-7B60-ECE9B4E5637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382954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22773-0E60-8440-D479-7566A1AB6684}"/>
              </a:ext>
            </a:extLst>
          </p:cNvPr>
          <p:cNvSpPr>
            <a:spLocks noGrp="1"/>
          </p:cNvSpPr>
          <p:nvPr>
            <p:ph type="title"/>
          </p:nvPr>
        </p:nvSpPr>
        <p:spPr/>
        <p:txBody>
          <a:bodyPr/>
          <a:lstStyle/>
          <a:p>
            <a:r>
              <a:rPr lang="en-US" dirty="0"/>
              <a:t>Budget Preparation Guidelines</a:t>
            </a:r>
          </a:p>
        </p:txBody>
      </p:sp>
      <p:sp>
        <p:nvSpPr>
          <p:cNvPr id="3" name="Content Placeholder 2">
            <a:extLst>
              <a:ext uri="{FF2B5EF4-FFF2-40B4-BE49-F238E27FC236}">
                <a16:creationId xmlns:a16="http://schemas.microsoft.com/office/drawing/2014/main" id="{4F3CE1C2-B477-F23C-6D07-6FE277A23AC3}"/>
              </a:ext>
            </a:extLst>
          </p:cNvPr>
          <p:cNvSpPr>
            <a:spLocks noGrp="1"/>
          </p:cNvSpPr>
          <p:nvPr>
            <p:ph idx="1"/>
          </p:nvPr>
        </p:nvSpPr>
        <p:spPr/>
        <p:txBody>
          <a:bodyPr/>
          <a:lstStyle/>
          <a:p>
            <a:r>
              <a:rPr lang="en-US" dirty="0">
                <a:hlinkClick r:id="rId2"/>
              </a:rPr>
              <a:t>https://www.cdc.gov/grants/documents/Budget-Preparation-Guidance.pdf</a:t>
            </a:r>
            <a:r>
              <a:rPr lang="en-US" dirty="0"/>
              <a:t> </a:t>
            </a:r>
          </a:p>
        </p:txBody>
      </p:sp>
    </p:spTree>
    <p:extLst>
      <p:ext uri="{BB962C8B-B14F-4D97-AF65-F5344CB8AC3E}">
        <p14:creationId xmlns:p14="http://schemas.microsoft.com/office/powerpoint/2010/main" val="24409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8EAB-55A5-1D93-D0B4-58AFAAF7B7C5}"/>
              </a:ext>
            </a:extLst>
          </p:cNvPr>
          <p:cNvSpPr>
            <a:spLocks noGrp="1"/>
          </p:cNvSpPr>
          <p:nvPr>
            <p:ph type="title"/>
          </p:nvPr>
        </p:nvSpPr>
        <p:spPr/>
        <p:txBody>
          <a:bodyPr/>
          <a:lstStyle/>
          <a:p>
            <a:r>
              <a:rPr lang="en-US" dirty="0"/>
              <a:t>Budget Documents to Include</a:t>
            </a:r>
          </a:p>
        </p:txBody>
      </p:sp>
      <p:sp>
        <p:nvSpPr>
          <p:cNvPr id="3" name="Content Placeholder 2">
            <a:extLst>
              <a:ext uri="{FF2B5EF4-FFF2-40B4-BE49-F238E27FC236}">
                <a16:creationId xmlns:a16="http://schemas.microsoft.com/office/drawing/2014/main" id="{2B084B1C-723B-0052-0CA7-0692EEC6E78A}"/>
              </a:ext>
            </a:extLst>
          </p:cNvPr>
          <p:cNvSpPr>
            <a:spLocks noGrp="1"/>
          </p:cNvSpPr>
          <p:nvPr>
            <p:ph idx="1"/>
          </p:nvPr>
        </p:nvSpPr>
        <p:spPr/>
        <p:txBody>
          <a:bodyPr/>
          <a:lstStyle/>
          <a:p>
            <a:r>
              <a:rPr lang="en-US" dirty="0"/>
              <a:t>Indirect Cost Rate Agreement (attachment)</a:t>
            </a:r>
          </a:p>
          <a:p>
            <a:r>
              <a:rPr lang="en-US" dirty="0"/>
              <a:t> Interim Federal Financial Report (FFR) SF-425 (if applicable)</a:t>
            </a:r>
          </a:p>
          <a:p>
            <a:pPr lvl="1"/>
            <a:r>
              <a:rPr lang="en-US" dirty="0"/>
              <a:t> </a:t>
            </a:r>
            <a:r>
              <a:rPr lang="en-US" dirty="0">
                <a:hlinkClick r:id="rId2"/>
              </a:rPr>
              <a:t>https://www.grants.gov/forms/forms-repository/post-award-reporting-forms</a:t>
            </a:r>
            <a:r>
              <a:rPr lang="en-US" dirty="0"/>
              <a:t> </a:t>
            </a:r>
          </a:p>
          <a:p>
            <a:r>
              <a:rPr lang="en-US" dirty="0"/>
              <a:t> Budget narrative</a:t>
            </a:r>
          </a:p>
        </p:txBody>
      </p:sp>
    </p:spTree>
    <p:extLst>
      <p:ext uri="{BB962C8B-B14F-4D97-AF65-F5344CB8AC3E}">
        <p14:creationId xmlns:p14="http://schemas.microsoft.com/office/powerpoint/2010/main" val="17929595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6AD72-0B18-334E-5BD1-0C7C25CE44D5}"/>
              </a:ext>
            </a:extLst>
          </p:cNvPr>
          <p:cNvSpPr>
            <a:spLocks noGrp="1"/>
          </p:cNvSpPr>
          <p:nvPr>
            <p:ph type="title"/>
          </p:nvPr>
        </p:nvSpPr>
        <p:spPr/>
        <p:txBody>
          <a:bodyPr/>
          <a:lstStyle/>
          <a:p>
            <a:r>
              <a:rPr lang="en-US" dirty="0"/>
              <a:t>Other Items to Submit</a:t>
            </a:r>
          </a:p>
        </p:txBody>
      </p:sp>
      <p:sp>
        <p:nvSpPr>
          <p:cNvPr id="3" name="Text Placeholder 2">
            <a:extLst>
              <a:ext uri="{FF2B5EF4-FFF2-40B4-BE49-F238E27FC236}">
                <a16:creationId xmlns:a16="http://schemas.microsoft.com/office/drawing/2014/main" id="{FE920909-E9F9-C75A-63E8-16701ADC09C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885863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6C743-CB62-09FF-0AA0-85EA7E921096}"/>
              </a:ext>
            </a:extLst>
          </p:cNvPr>
          <p:cNvSpPr>
            <a:spLocks noGrp="1"/>
          </p:cNvSpPr>
          <p:nvPr>
            <p:ph type="title"/>
          </p:nvPr>
        </p:nvSpPr>
        <p:spPr/>
        <p:txBody>
          <a:bodyPr/>
          <a:lstStyle/>
          <a:p>
            <a:r>
              <a:rPr lang="en-US" dirty="0"/>
              <a:t>Other Items to Submit</a:t>
            </a:r>
          </a:p>
        </p:txBody>
      </p:sp>
      <p:sp>
        <p:nvSpPr>
          <p:cNvPr id="3" name="Content Placeholder 2">
            <a:extLst>
              <a:ext uri="{FF2B5EF4-FFF2-40B4-BE49-F238E27FC236}">
                <a16:creationId xmlns:a16="http://schemas.microsoft.com/office/drawing/2014/main" id="{B76491FA-3608-097E-6869-CAD0E548E078}"/>
              </a:ext>
            </a:extLst>
          </p:cNvPr>
          <p:cNvSpPr>
            <a:spLocks noGrp="1"/>
          </p:cNvSpPr>
          <p:nvPr>
            <p:ph idx="1"/>
          </p:nvPr>
        </p:nvSpPr>
        <p:spPr/>
        <p:txBody>
          <a:bodyPr/>
          <a:lstStyle/>
          <a:p>
            <a:r>
              <a:rPr lang="en-US" dirty="0"/>
              <a:t> Performance Progress and Monitoring Report (PPMR) OR program’s OMB-approved reporting</a:t>
            </a:r>
          </a:p>
          <a:p>
            <a:r>
              <a:rPr lang="en-US" dirty="0"/>
              <a:t>SF-LLL Disclosure of Lobbying Activities (online for and instructions), if applicable</a:t>
            </a:r>
          </a:p>
          <a:p>
            <a:pPr lvl="1"/>
            <a:r>
              <a:rPr lang="en-US" dirty="0"/>
              <a:t> </a:t>
            </a:r>
            <a:r>
              <a:rPr lang="en-US" dirty="0">
                <a:hlinkClick r:id="rId2"/>
              </a:rPr>
              <a:t>https://www.grants.gov/forms/forms-repository/post-award-reporting-forms</a:t>
            </a:r>
            <a:r>
              <a:rPr lang="en-US" dirty="0"/>
              <a:t> </a:t>
            </a:r>
          </a:p>
          <a:p>
            <a:pPr lvl="1"/>
            <a:endParaRPr lang="en-US" dirty="0"/>
          </a:p>
        </p:txBody>
      </p:sp>
    </p:spTree>
    <p:extLst>
      <p:ext uri="{BB962C8B-B14F-4D97-AF65-F5344CB8AC3E}">
        <p14:creationId xmlns:p14="http://schemas.microsoft.com/office/powerpoint/2010/main" val="459075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2CBED-15E3-8BE7-06CA-A088CB45349B}"/>
              </a:ext>
            </a:extLst>
          </p:cNvPr>
          <p:cNvSpPr>
            <a:spLocks noGrp="1"/>
          </p:cNvSpPr>
          <p:nvPr>
            <p:ph type="title"/>
          </p:nvPr>
        </p:nvSpPr>
        <p:spPr/>
        <p:txBody>
          <a:bodyPr/>
          <a:lstStyle/>
          <a:p>
            <a:r>
              <a:rPr lang="en-US" dirty="0"/>
              <a:t>Reporting Period</a:t>
            </a:r>
          </a:p>
        </p:txBody>
      </p:sp>
      <p:sp>
        <p:nvSpPr>
          <p:cNvPr id="3" name="Content Placeholder 2">
            <a:extLst>
              <a:ext uri="{FF2B5EF4-FFF2-40B4-BE49-F238E27FC236}">
                <a16:creationId xmlns:a16="http://schemas.microsoft.com/office/drawing/2014/main" id="{7E486087-915E-361B-0FBE-BE84E5426F22}"/>
              </a:ext>
            </a:extLst>
          </p:cNvPr>
          <p:cNvSpPr>
            <a:spLocks noGrp="1"/>
          </p:cNvSpPr>
          <p:nvPr>
            <p:ph idx="1"/>
          </p:nvPr>
        </p:nvSpPr>
        <p:spPr/>
        <p:txBody>
          <a:bodyPr/>
          <a:lstStyle/>
          <a:p>
            <a:r>
              <a:rPr lang="en-US" dirty="0"/>
              <a:t>January 1 – June 30, 2025</a:t>
            </a:r>
          </a:p>
        </p:txBody>
      </p:sp>
    </p:spTree>
    <p:extLst>
      <p:ext uri="{BB962C8B-B14F-4D97-AF65-F5344CB8AC3E}">
        <p14:creationId xmlns:p14="http://schemas.microsoft.com/office/powerpoint/2010/main" val="31247774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4462D-B371-B702-0C52-61403836D8AC}"/>
              </a:ext>
            </a:extLst>
          </p:cNvPr>
          <p:cNvSpPr>
            <a:spLocks noGrp="1"/>
          </p:cNvSpPr>
          <p:nvPr>
            <p:ph type="title"/>
          </p:nvPr>
        </p:nvSpPr>
        <p:spPr/>
        <p:txBody>
          <a:bodyPr/>
          <a:lstStyle/>
          <a:p>
            <a:r>
              <a:rPr lang="en-US" dirty="0"/>
              <a:t>Performance Measure Reporting </a:t>
            </a:r>
          </a:p>
        </p:txBody>
      </p:sp>
      <p:sp>
        <p:nvSpPr>
          <p:cNvPr id="3" name="Content Placeholder 2">
            <a:extLst>
              <a:ext uri="{FF2B5EF4-FFF2-40B4-BE49-F238E27FC236}">
                <a16:creationId xmlns:a16="http://schemas.microsoft.com/office/drawing/2014/main" id="{3461CDF7-B150-A06D-B80F-972731D7B8EC}"/>
              </a:ext>
            </a:extLst>
          </p:cNvPr>
          <p:cNvSpPr>
            <a:spLocks noGrp="1"/>
          </p:cNvSpPr>
          <p:nvPr>
            <p:ph idx="1"/>
          </p:nvPr>
        </p:nvSpPr>
        <p:spPr/>
        <p:txBody>
          <a:bodyPr/>
          <a:lstStyle/>
          <a:p>
            <a:r>
              <a:rPr lang="en-US" dirty="0"/>
              <a:t>If applicable, in response to a large outbreak.</a:t>
            </a:r>
          </a:p>
          <a:p>
            <a:r>
              <a:rPr lang="en-US" dirty="0"/>
              <a:t>Performance Measure Reports should include at a minimum:</a:t>
            </a:r>
          </a:p>
          <a:p>
            <a:pPr lvl="1"/>
            <a:r>
              <a:rPr lang="en-US" dirty="0"/>
              <a:t>Report on activities completed</a:t>
            </a:r>
          </a:p>
          <a:p>
            <a:pPr lvl="1"/>
            <a:r>
              <a:rPr lang="en-US" dirty="0"/>
              <a:t>Outcomes achieved</a:t>
            </a:r>
          </a:p>
          <a:p>
            <a:pPr lvl="1"/>
            <a:r>
              <a:rPr lang="en-US" dirty="0"/>
              <a:t>Challenges experienced</a:t>
            </a:r>
          </a:p>
          <a:p>
            <a:pPr lvl="1"/>
            <a:r>
              <a:rPr lang="en-US" dirty="0"/>
              <a:t>Program improvements, as applicable</a:t>
            </a:r>
          </a:p>
          <a:p>
            <a:pPr lvl="1"/>
            <a:r>
              <a:rPr lang="en-US" dirty="0"/>
              <a:t>Additional support (if any</a:t>
            </a:r>
            <a:r>
              <a:rPr lang="en-US"/>
              <a:t>) requested from CDC</a:t>
            </a:r>
          </a:p>
        </p:txBody>
      </p:sp>
    </p:spTree>
    <p:extLst>
      <p:ext uri="{BB962C8B-B14F-4D97-AF65-F5344CB8AC3E}">
        <p14:creationId xmlns:p14="http://schemas.microsoft.com/office/powerpoint/2010/main" val="11914211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6E663-79F6-5FB3-A653-69DC0FA41174}"/>
              </a:ext>
            </a:extLst>
          </p:cNvPr>
          <p:cNvSpPr>
            <a:spLocks noGrp="1"/>
          </p:cNvSpPr>
          <p:nvPr>
            <p:ph type="title"/>
          </p:nvPr>
        </p:nvSpPr>
        <p:spPr/>
        <p:txBody>
          <a:bodyPr/>
          <a:lstStyle/>
          <a:p>
            <a:r>
              <a:rPr lang="en-US" dirty="0"/>
              <a:t>Submitting the Application Package </a:t>
            </a:r>
          </a:p>
        </p:txBody>
      </p:sp>
      <p:sp>
        <p:nvSpPr>
          <p:cNvPr id="3" name="Text Placeholder 2">
            <a:extLst>
              <a:ext uri="{FF2B5EF4-FFF2-40B4-BE49-F238E27FC236}">
                <a16:creationId xmlns:a16="http://schemas.microsoft.com/office/drawing/2014/main" id="{1D416ACD-3311-5B40-D359-DA1BFA02FD5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20478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1686D-608E-AE76-BA22-0DD4CC6D8F1F}"/>
              </a:ext>
            </a:extLst>
          </p:cNvPr>
          <p:cNvSpPr>
            <a:spLocks noGrp="1"/>
          </p:cNvSpPr>
          <p:nvPr>
            <p:ph type="title"/>
          </p:nvPr>
        </p:nvSpPr>
        <p:spPr/>
        <p:txBody>
          <a:bodyPr/>
          <a:lstStyle/>
          <a:p>
            <a:r>
              <a:rPr lang="en-US" dirty="0"/>
              <a:t>Application Submission Checklist</a:t>
            </a:r>
          </a:p>
        </p:txBody>
      </p:sp>
      <p:sp>
        <p:nvSpPr>
          <p:cNvPr id="7" name="Content Placeholder 6">
            <a:extLst>
              <a:ext uri="{FF2B5EF4-FFF2-40B4-BE49-F238E27FC236}">
                <a16:creationId xmlns:a16="http://schemas.microsoft.com/office/drawing/2014/main" id="{5259B237-BEE6-913F-FD09-38BF539AD6A2}"/>
              </a:ext>
            </a:extLst>
          </p:cNvPr>
          <p:cNvSpPr>
            <a:spLocks noGrp="1"/>
          </p:cNvSpPr>
          <p:nvPr>
            <p:ph idx="1"/>
          </p:nvPr>
        </p:nvSpPr>
        <p:spPr>
          <a:xfrm>
            <a:off x="931506" y="1536376"/>
            <a:ext cx="10515600" cy="4351338"/>
          </a:xfrm>
        </p:spPr>
        <p:txBody>
          <a:bodyPr>
            <a:normAutofit fontScale="85000" lnSpcReduction="20000"/>
          </a:bodyPr>
          <a:lstStyle/>
          <a:p>
            <a:pPr>
              <a:buFont typeface="Wingdings" panose="05000000000000000000" pitchFamily="2" charset="2"/>
              <a:buChar char="q"/>
            </a:pPr>
            <a:r>
              <a:rPr lang="en-US" dirty="0"/>
              <a:t> Performance Progress and Monitoring Report (PPMR) OR reference program’s OMB-approved reporting</a:t>
            </a:r>
          </a:p>
          <a:p>
            <a:pPr>
              <a:buFont typeface="Wingdings" panose="05000000000000000000" pitchFamily="2" charset="2"/>
              <a:buChar char="q"/>
            </a:pPr>
            <a:r>
              <a:rPr lang="en-US" dirty="0"/>
              <a:t> SF-424A Budget Information – Non-Construction (online form) and Budget Justification (attachment)</a:t>
            </a:r>
          </a:p>
          <a:p>
            <a:pPr>
              <a:buFont typeface="Wingdings" panose="05000000000000000000" pitchFamily="2" charset="2"/>
              <a:buChar char="q"/>
            </a:pPr>
            <a:r>
              <a:rPr lang="en-US" dirty="0"/>
              <a:t> Indirect Cost Rate Agreement (attachment)</a:t>
            </a:r>
          </a:p>
          <a:p>
            <a:pPr>
              <a:buFont typeface="Wingdings" panose="05000000000000000000" pitchFamily="2" charset="2"/>
              <a:buChar char="q"/>
            </a:pPr>
            <a:r>
              <a:rPr lang="en-US" dirty="0"/>
              <a:t> Performance Narrative</a:t>
            </a:r>
          </a:p>
          <a:p>
            <a:pPr>
              <a:buFont typeface="Wingdings" panose="05000000000000000000" pitchFamily="2" charset="2"/>
              <a:buChar char="q"/>
            </a:pPr>
            <a:r>
              <a:rPr lang="en-US" dirty="0"/>
              <a:t> SF-LLL Disclosure of Lobbying Activities (online form) - </a:t>
            </a:r>
            <a:r>
              <a:rPr lang="en-US" dirty="0">
                <a:hlinkClick r:id="rId2"/>
              </a:rPr>
              <a:t>https://www.grants.gov/forms/forms-repository/post-award-reporting-forms</a:t>
            </a:r>
            <a:r>
              <a:rPr lang="en-US" dirty="0"/>
              <a:t> </a:t>
            </a:r>
          </a:p>
          <a:p>
            <a:pPr>
              <a:buFont typeface="Wingdings" panose="05000000000000000000" pitchFamily="2" charset="2"/>
              <a:buChar char="q"/>
            </a:pPr>
            <a:r>
              <a:rPr lang="en-US" dirty="0"/>
              <a:t> Interim Federal Financial Report (FFR) SF-425 (if applicable) - </a:t>
            </a:r>
            <a:r>
              <a:rPr lang="en-US" dirty="0">
                <a:hlinkClick r:id="rId2"/>
              </a:rPr>
              <a:t>https://www.grants.gov/forms/forms-repository/post-award-reporting-forms</a:t>
            </a:r>
            <a:r>
              <a:rPr lang="en-US" dirty="0"/>
              <a:t> </a:t>
            </a:r>
          </a:p>
          <a:p>
            <a:pPr>
              <a:buFont typeface="Wingdings" panose="05000000000000000000" pitchFamily="2" charset="2"/>
              <a:buChar char="q"/>
            </a:pPr>
            <a:r>
              <a:rPr lang="en-US" dirty="0"/>
              <a:t> Budget Narrative </a:t>
            </a:r>
          </a:p>
          <a:p>
            <a:pPr>
              <a:buFont typeface="Wingdings" panose="05000000000000000000" pitchFamily="2" charset="2"/>
              <a:buChar char="q"/>
            </a:pPr>
            <a:r>
              <a:rPr lang="en-US" dirty="0"/>
              <a:t> Additional Program Requirements (if applicable)</a:t>
            </a:r>
          </a:p>
          <a:p>
            <a:pPr>
              <a:buFont typeface="Wingdings" panose="05000000000000000000" pitchFamily="2" charset="2"/>
              <a:buChar char="q"/>
            </a:pPr>
            <a:r>
              <a:rPr lang="en-US" dirty="0"/>
              <a:t> Lab Forms</a:t>
            </a:r>
          </a:p>
          <a:p>
            <a:pPr marL="0" indent="0">
              <a:buNone/>
            </a:pPr>
            <a:endParaRPr lang="en-US"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1659064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7A97E-19C9-490B-7B95-D30AF710B555}"/>
              </a:ext>
            </a:extLst>
          </p:cNvPr>
          <p:cNvSpPr>
            <a:spLocks noGrp="1"/>
          </p:cNvSpPr>
          <p:nvPr>
            <p:ph type="title"/>
          </p:nvPr>
        </p:nvSpPr>
        <p:spPr/>
        <p:txBody>
          <a:bodyPr/>
          <a:lstStyle/>
          <a:p>
            <a:r>
              <a:rPr lang="en-US" dirty="0"/>
              <a:t>Submitting the APR</a:t>
            </a:r>
          </a:p>
        </p:txBody>
      </p:sp>
      <p:sp>
        <p:nvSpPr>
          <p:cNvPr id="3" name="Content Placeholder 2">
            <a:extLst>
              <a:ext uri="{FF2B5EF4-FFF2-40B4-BE49-F238E27FC236}">
                <a16:creationId xmlns:a16="http://schemas.microsoft.com/office/drawing/2014/main" id="{278E30BE-DA86-2B47-4165-E40707EB7A96}"/>
              </a:ext>
            </a:extLst>
          </p:cNvPr>
          <p:cNvSpPr>
            <a:spLocks noGrp="1"/>
          </p:cNvSpPr>
          <p:nvPr>
            <p:ph idx="1"/>
          </p:nvPr>
        </p:nvSpPr>
        <p:spPr/>
        <p:txBody>
          <a:bodyPr/>
          <a:lstStyle/>
          <a:p>
            <a:pPr marL="514350" indent="-514350">
              <a:buFont typeface="+mj-lt"/>
              <a:buAutoNum type="arabicPeriod"/>
            </a:pPr>
            <a:r>
              <a:rPr lang="en-US" dirty="0"/>
              <a:t>Log into </a:t>
            </a:r>
            <a:r>
              <a:rPr lang="en-US" dirty="0" err="1"/>
              <a:t>GrantSolutions</a:t>
            </a:r>
            <a:r>
              <a:rPr lang="en-US" dirty="0"/>
              <a:t> - </a:t>
            </a:r>
            <a:r>
              <a:rPr lang="en-US" dirty="0">
                <a:hlinkClick r:id="rId2"/>
              </a:rPr>
              <a:t>https://www.grantsolutions.gov/auth/realms/Grantsolutions/protocol/openid-connect/auth?response_type=code&amp;client_id=gs&amp;redirect_uri=http%3A%2F%2Fwww.grantsolutions.gov%2Fgs%2Fservlet%2Fgrantlist.GranteeGrantListServlet&amp;state=76c6f5bb-5231-4765-a67b-da90dca8f456&amp;login=true&amp;scope=openid </a:t>
            </a:r>
            <a:endParaRPr lang="en-US" dirty="0"/>
          </a:p>
          <a:p>
            <a:pPr marL="514350" indent="-514350">
              <a:buFont typeface="+mj-lt"/>
              <a:buAutoNum type="arabicPeriod"/>
            </a:pPr>
            <a:r>
              <a:rPr lang="en-US" dirty="0"/>
              <a:t>Access your TB grant</a:t>
            </a:r>
          </a:p>
          <a:p>
            <a:pPr lvl="1"/>
            <a:r>
              <a:rPr lang="en-US" dirty="0"/>
              <a:t>Make sure you are accessing the most recent grant</a:t>
            </a:r>
          </a:p>
        </p:txBody>
      </p:sp>
    </p:spTree>
    <p:extLst>
      <p:ext uri="{BB962C8B-B14F-4D97-AF65-F5344CB8AC3E}">
        <p14:creationId xmlns:p14="http://schemas.microsoft.com/office/powerpoint/2010/main" val="24023099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5136D-71C5-733B-58EB-E2E1545DA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D8EAD-3839-0F12-7BB6-03B07C38038C}"/>
              </a:ext>
            </a:extLst>
          </p:cNvPr>
          <p:cNvSpPr>
            <a:spLocks noGrp="1"/>
          </p:cNvSpPr>
          <p:nvPr>
            <p:ph type="title"/>
          </p:nvPr>
        </p:nvSpPr>
        <p:spPr/>
        <p:txBody>
          <a:bodyPr/>
          <a:lstStyle/>
          <a:p>
            <a:r>
              <a:rPr lang="en-US" dirty="0"/>
              <a:t>Submitting the APR</a:t>
            </a:r>
          </a:p>
        </p:txBody>
      </p:sp>
      <p:sp>
        <p:nvSpPr>
          <p:cNvPr id="3" name="Content Placeholder 2">
            <a:extLst>
              <a:ext uri="{FF2B5EF4-FFF2-40B4-BE49-F238E27FC236}">
                <a16:creationId xmlns:a16="http://schemas.microsoft.com/office/drawing/2014/main" id="{7FD1E856-EB81-07B8-C6AE-DAC0E7F08912}"/>
              </a:ext>
            </a:extLst>
          </p:cNvPr>
          <p:cNvSpPr>
            <a:spLocks noGrp="1"/>
          </p:cNvSpPr>
          <p:nvPr>
            <p:ph idx="1"/>
          </p:nvPr>
        </p:nvSpPr>
        <p:spPr/>
        <p:txBody>
          <a:bodyPr/>
          <a:lstStyle/>
          <a:p>
            <a:pPr marL="514350" indent="-514350">
              <a:buFont typeface="+mj-lt"/>
              <a:buAutoNum type="arabicPeriod" startAt="3"/>
            </a:pPr>
            <a:r>
              <a:rPr lang="en-US" dirty="0"/>
              <a:t>Click the “Edit Application” button</a:t>
            </a:r>
          </a:p>
          <a:p>
            <a:pPr marL="514350" indent="-514350">
              <a:buFont typeface="+mj-lt"/>
              <a:buAutoNum type="arabicPeriod" startAt="3"/>
            </a:pPr>
            <a:r>
              <a:rPr lang="en-US" dirty="0"/>
              <a:t>Submit the required online forms in “Online Forms”</a:t>
            </a:r>
          </a:p>
          <a:p>
            <a:pPr marL="514350" indent="-514350">
              <a:buFont typeface="+mj-lt"/>
              <a:buAutoNum type="arabicPeriod" startAt="3"/>
            </a:pPr>
            <a:r>
              <a:rPr lang="en-US" dirty="0"/>
              <a:t>Submit all other documents in “Additional Information to be Submitted”</a:t>
            </a:r>
          </a:p>
          <a:p>
            <a:pPr marL="514350" indent="-514350">
              <a:buFont typeface="+mj-lt"/>
              <a:buAutoNum type="arabicPeriod" startAt="3"/>
            </a:pPr>
            <a:r>
              <a:rPr lang="en-US" dirty="0"/>
              <a:t>Upload each attachment</a:t>
            </a:r>
          </a:p>
          <a:p>
            <a:pPr marL="514350" indent="-514350">
              <a:buFont typeface="+mj-lt"/>
              <a:buAutoNum type="arabicPeriod" startAt="3"/>
            </a:pPr>
            <a:r>
              <a:rPr lang="en-US" dirty="0"/>
              <a:t>When finished, click “Verify Submission”</a:t>
            </a:r>
          </a:p>
        </p:txBody>
      </p:sp>
    </p:spTree>
    <p:extLst>
      <p:ext uri="{BB962C8B-B14F-4D97-AF65-F5344CB8AC3E}">
        <p14:creationId xmlns:p14="http://schemas.microsoft.com/office/powerpoint/2010/main" val="32069321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2E37E34-F7D3-8F29-25AF-DDCFAD788D72}"/>
              </a:ext>
            </a:extLst>
          </p:cNvPr>
          <p:cNvPicPr>
            <a:picLocks noChangeAspect="1"/>
          </p:cNvPicPr>
          <p:nvPr/>
        </p:nvPicPr>
        <p:blipFill>
          <a:blip r:embed="rId2"/>
          <a:stretch>
            <a:fillRect/>
          </a:stretch>
        </p:blipFill>
        <p:spPr>
          <a:xfrm>
            <a:off x="644549" y="1307017"/>
            <a:ext cx="5995903" cy="2680521"/>
          </a:xfrm>
          <a:prstGeom prst="rect">
            <a:avLst/>
          </a:prstGeom>
        </p:spPr>
      </p:pic>
      <p:pic>
        <p:nvPicPr>
          <p:cNvPr id="5" name="Picture 4">
            <a:extLst>
              <a:ext uri="{FF2B5EF4-FFF2-40B4-BE49-F238E27FC236}">
                <a16:creationId xmlns:a16="http://schemas.microsoft.com/office/drawing/2014/main" id="{874B2506-E87C-D4FB-CFFB-501A5B302626}"/>
              </a:ext>
            </a:extLst>
          </p:cNvPr>
          <p:cNvPicPr>
            <a:picLocks noChangeAspect="1"/>
          </p:cNvPicPr>
          <p:nvPr/>
        </p:nvPicPr>
        <p:blipFill>
          <a:blip r:embed="rId3"/>
          <a:stretch>
            <a:fillRect/>
          </a:stretch>
        </p:blipFill>
        <p:spPr>
          <a:xfrm>
            <a:off x="7429275" y="1740636"/>
            <a:ext cx="4629796" cy="4696480"/>
          </a:xfrm>
          <a:prstGeom prst="rect">
            <a:avLst/>
          </a:prstGeom>
        </p:spPr>
      </p:pic>
      <p:sp>
        <p:nvSpPr>
          <p:cNvPr id="6" name="TextBox 5">
            <a:extLst>
              <a:ext uri="{FF2B5EF4-FFF2-40B4-BE49-F238E27FC236}">
                <a16:creationId xmlns:a16="http://schemas.microsoft.com/office/drawing/2014/main" id="{34C8874C-8595-5398-0070-C0D75DBFF606}"/>
              </a:ext>
            </a:extLst>
          </p:cNvPr>
          <p:cNvSpPr txBox="1"/>
          <p:nvPr/>
        </p:nvSpPr>
        <p:spPr>
          <a:xfrm>
            <a:off x="1294841" y="525089"/>
            <a:ext cx="2705878" cy="646331"/>
          </a:xfrm>
          <a:prstGeom prst="rect">
            <a:avLst/>
          </a:prstGeom>
          <a:noFill/>
        </p:spPr>
        <p:txBody>
          <a:bodyPr wrap="square" rtlCol="0">
            <a:spAutoFit/>
          </a:bodyPr>
          <a:lstStyle/>
          <a:p>
            <a:pPr algn="ctr"/>
            <a:r>
              <a:rPr lang="en-US" b="1" u="sng" dirty="0"/>
              <a:t>Step 1</a:t>
            </a:r>
            <a:r>
              <a:rPr lang="en-US" b="1" dirty="0"/>
              <a:t>: Log into </a:t>
            </a:r>
            <a:r>
              <a:rPr lang="en-US" b="1" dirty="0" err="1"/>
              <a:t>GrantSolutions</a:t>
            </a:r>
            <a:endParaRPr lang="en-US" b="1" dirty="0"/>
          </a:p>
        </p:txBody>
      </p:sp>
      <p:sp>
        <p:nvSpPr>
          <p:cNvPr id="7" name="TextBox 6">
            <a:extLst>
              <a:ext uri="{FF2B5EF4-FFF2-40B4-BE49-F238E27FC236}">
                <a16:creationId xmlns:a16="http://schemas.microsoft.com/office/drawing/2014/main" id="{D8477F49-4338-0374-D59C-4A61DF978812}"/>
              </a:ext>
            </a:extLst>
          </p:cNvPr>
          <p:cNvSpPr txBox="1"/>
          <p:nvPr/>
        </p:nvSpPr>
        <p:spPr>
          <a:xfrm>
            <a:off x="8391234" y="1094305"/>
            <a:ext cx="2705878" cy="646331"/>
          </a:xfrm>
          <a:prstGeom prst="rect">
            <a:avLst/>
          </a:prstGeom>
          <a:noFill/>
        </p:spPr>
        <p:txBody>
          <a:bodyPr wrap="square" rtlCol="0">
            <a:spAutoFit/>
          </a:bodyPr>
          <a:lstStyle/>
          <a:p>
            <a:pPr algn="ctr"/>
            <a:r>
              <a:rPr lang="en-US" b="1" u="sng" dirty="0"/>
              <a:t>Step 2</a:t>
            </a:r>
            <a:r>
              <a:rPr lang="en-US" b="1" dirty="0"/>
              <a:t>: Access your TB grant</a:t>
            </a:r>
          </a:p>
        </p:txBody>
      </p:sp>
    </p:spTree>
    <p:extLst>
      <p:ext uri="{BB962C8B-B14F-4D97-AF65-F5344CB8AC3E}">
        <p14:creationId xmlns:p14="http://schemas.microsoft.com/office/powerpoint/2010/main" val="21186559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BF6DDFD-AB8E-CA0D-7351-619AEC703954}"/>
              </a:ext>
            </a:extLst>
          </p:cNvPr>
          <p:cNvPicPr>
            <a:picLocks noChangeAspect="1"/>
          </p:cNvPicPr>
          <p:nvPr/>
        </p:nvPicPr>
        <p:blipFill>
          <a:blip r:embed="rId2"/>
          <a:stretch>
            <a:fillRect/>
          </a:stretch>
        </p:blipFill>
        <p:spPr>
          <a:xfrm>
            <a:off x="291110" y="1396549"/>
            <a:ext cx="6401922" cy="1220805"/>
          </a:xfrm>
          <a:prstGeom prst="rect">
            <a:avLst/>
          </a:prstGeom>
        </p:spPr>
      </p:pic>
      <p:sp>
        <p:nvSpPr>
          <p:cNvPr id="4" name="TextBox 3">
            <a:extLst>
              <a:ext uri="{FF2B5EF4-FFF2-40B4-BE49-F238E27FC236}">
                <a16:creationId xmlns:a16="http://schemas.microsoft.com/office/drawing/2014/main" id="{D41B0137-2263-8226-63F8-44FD9C7B1BFF}"/>
              </a:ext>
            </a:extLst>
          </p:cNvPr>
          <p:cNvSpPr txBox="1"/>
          <p:nvPr/>
        </p:nvSpPr>
        <p:spPr>
          <a:xfrm>
            <a:off x="5973066" y="957856"/>
            <a:ext cx="2705878" cy="646331"/>
          </a:xfrm>
          <a:prstGeom prst="rect">
            <a:avLst/>
          </a:prstGeom>
          <a:noFill/>
        </p:spPr>
        <p:txBody>
          <a:bodyPr wrap="square" rtlCol="0">
            <a:spAutoFit/>
          </a:bodyPr>
          <a:lstStyle/>
          <a:p>
            <a:pPr algn="ctr"/>
            <a:r>
              <a:rPr lang="en-US" b="1" u="sng" dirty="0">
                <a:solidFill>
                  <a:srgbClr val="FFBA0F"/>
                </a:solidFill>
              </a:rPr>
              <a:t>Step 6</a:t>
            </a:r>
            <a:r>
              <a:rPr lang="en-US" b="1" dirty="0">
                <a:solidFill>
                  <a:srgbClr val="FFBA0F"/>
                </a:solidFill>
              </a:rPr>
              <a:t>: Upload each attachment</a:t>
            </a:r>
          </a:p>
        </p:txBody>
      </p:sp>
      <p:sp>
        <p:nvSpPr>
          <p:cNvPr id="5" name="Rectangle 4">
            <a:extLst>
              <a:ext uri="{FF2B5EF4-FFF2-40B4-BE49-F238E27FC236}">
                <a16:creationId xmlns:a16="http://schemas.microsoft.com/office/drawing/2014/main" id="{2CF776DF-E258-D7CE-65FA-86ECE928EF3D}"/>
              </a:ext>
            </a:extLst>
          </p:cNvPr>
          <p:cNvSpPr/>
          <p:nvPr/>
        </p:nvSpPr>
        <p:spPr>
          <a:xfrm>
            <a:off x="4939645" y="1875934"/>
            <a:ext cx="1074656" cy="57503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F5CD17D-7100-23BD-5CCF-7ABD1C115682}"/>
              </a:ext>
            </a:extLst>
          </p:cNvPr>
          <p:cNvPicPr>
            <a:picLocks noChangeAspect="1"/>
          </p:cNvPicPr>
          <p:nvPr/>
        </p:nvPicPr>
        <p:blipFill>
          <a:blip r:embed="rId3"/>
          <a:stretch>
            <a:fillRect/>
          </a:stretch>
        </p:blipFill>
        <p:spPr>
          <a:xfrm>
            <a:off x="3956828" y="3236978"/>
            <a:ext cx="8061001" cy="2576606"/>
          </a:xfrm>
          <a:prstGeom prst="rect">
            <a:avLst/>
          </a:prstGeom>
        </p:spPr>
      </p:pic>
      <p:sp>
        <p:nvSpPr>
          <p:cNvPr id="8" name="TextBox 7">
            <a:extLst>
              <a:ext uri="{FF2B5EF4-FFF2-40B4-BE49-F238E27FC236}">
                <a16:creationId xmlns:a16="http://schemas.microsoft.com/office/drawing/2014/main" id="{C80B1F72-74E9-3BB5-BCD5-0D8A97C28815}"/>
              </a:ext>
            </a:extLst>
          </p:cNvPr>
          <p:cNvSpPr txBox="1"/>
          <p:nvPr/>
        </p:nvSpPr>
        <p:spPr>
          <a:xfrm>
            <a:off x="1393277" y="3236978"/>
            <a:ext cx="2705878" cy="646331"/>
          </a:xfrm>
          <a:prstGeom prst="rect">
            <a:avLst/>
          </a:prstGeom>
          <a:noFill/>
        </p:spPr>
        <p:txBody>
          <a:bodyPr wrap="square" rtlCol="0">
            <a:spAutoFit/>
          </a:bodyPr>
          <a:lstStyle/>
          <a:p>
            <a:pPr algn="ctr"/>
            <a:r>
              <a:rPr lang="en-US" b="1" u="sng" dirty="0">
                <a:solidFill>
                  <a:srgbClr val="00ABBA"/>
                </a:solidFill>
              </a:rPr>
              <a:t>Step 4</a:t>
            </a:r>
            <a:r>
              <a:rPr lang="en-US" b="1" dirty="0">
                <a:solidFill>
                  <a:srgbClr val="00ABBA"/>
                </a:solidFill>
              </a:rPr>
              <a:t>: Submit required online forms</a:t>
            </a:r>
          </a:p>
        </p:txBody>
      </p:sp>
      <p:sp>
        <p:nvSpPr>
          <p:cNvPr id="9" name="Rectangle 8">
            <a:extLst>
              <a:ext uri="{FF2B5EF4-FFF2-40B4-BE49-F238E27FC236}">
                <a16:creationId xmlns:a16="http://schemas.microsoft.com/office/drawing/2014/main" id="{D190C03F-4BF4-D1EE-3C36-51FCBCA9A2F6}"/>
              </a:ext>
            </a:extLst>
          </p:cNvPr>
          <p:cNvSpPr/>
          <p:nvPr/>
        </p:nvSpPr>
        <p:spPr>
          <a:xfrm>
            <a:off x="3956828" y="3883309"/>
            <a:ext cx="7809074" cy="728532"/>
          </a:xfrm>
          <a:prstGeom prst="rect">
            <a:avLst/>
          </a:prstGeom>
          <a:noFill/>
          <a:ln w="38100">
            <a:solidFill>
              <a:srgbClr val="00AB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6983C09-213E-7829-0C50-CCCF5AC7CF37}"/>
              </a:ext>
            </a:extLst>
          </p:cNvPr>
          <p:cNvSpPr txBox="1"/>
          <p:nvPr/>
        </p:nvSpPr>
        <p:spPr>
          <a:xfrm>
            <a:off x="174171" y="4525281"/>
            <a:ext cx="3860318" cy="923330"/>
          </a:xfrm>
          <a:prstGeom prst="rect">
            <a:avLst/>
          </a:prstGeom>
          <a:noFill/>
        </p:spPr>
        <p:txBody>
          <a:bodyPr wrap="square" rtlCol="0">
            <a:spAutoFit/>
          </a:bodyPr>
          <a:lstStyle/>
          <a:p>
            <a:pPr algn="ctr"/>
            <a:r>
              <a:rPr lang="en-US" b="1" u="sng" dirty="0">
                <a:solidFill>
                  <a:srgbClr val="F05421"/>
                </a:solidFill>
              </a:rPr>
              <a:t>Step 5</a:t>
            </a:r>
            <a:r>
              <a:rPr lang="en-US" b="1" dirty="0">
                <a:solidFill>
                  <a:srgbClr val="F05421"/>
                </a:solidFill>
              </a:rPr>
              <a:t>: Submit all other documents in “Additional Information to be Submitted”</a:t>
            </a:r>
          </a:p>
        </p:txBody>
      </p:sp>
      <p:sp>
        <p:nvSpPr>
          <p:cNvPr id="11" name="Rectangle 10">
            <a:extLst>
              <a:ext uri="{FF2B5EF4-FFF2-40B4-BE49-F238E27FC236}">
                <a16:creationId xmlns:a16="http://schemas.microsoft.com/office/drawing/2014/main" id="{EC86071F-BD1E-7B83-CD6D-FF2CB2E5CB35}"/>
              </a:ext>
            </a:extLst>
          </p:cNvPr>
          <p:cNvSpPr/>
          <p:nvPr/>
        </p:nvSpPr>
        <p:spPr>
          <a:xfrm>
            <a:off x="4034489" y="4611841"/>
            <a:ext cx="7731413" cy="641972"/>
          </a:xfrm>
          <a:prstGeom prst="rect">
            <a:avLst/>
          </a:prstGeom>
          <a:noFill/>
          <a:ln w="38100">
            <a:solidFill>
              <a:srgbClr val="F054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F1DB57F-3215-6DC8-FFB5-D67743E8A5E4}"/>
              </a:ext>
            </a:extLst>
          </p:cNvPr>
          <p:cNvSpPr/>
          <p:nvPr/>
        </p:nvSpPr>
        <p:spPr>
          <a:xfrm>
            <a:off x="8120649" y="4052070"/>
            <a:ext cx="774441" cy="497041"/>
          </a:xfrm>
          <a:prstGeom prst="rect">
            <a:avLst/>
          </a:prstGeom>
          <a:noFill/>
          <a:ln w="28575">
            <a:solidFill>
              <a:srgbClr val="00ABB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64C7160-6A2C-66A1-E4D5-96EE68EB5AA4}"/>
              </a:ext>
            </a:extLst>
          </p:cNvPr>
          <p:cNvSpPr/>
          <p:nvPr/>
        </p:nvSpPr>
        <p:spPr>
          <a:xfrm>
            <a:off x="9582539" y="4842588"/>
            <a:ext cx="1026367" cy="139959"/>
          </a:xfrm>
          <a:prstGeom prst="rect">
            <a:avLst/>
          </a:prstGeom>
          <a:noFill/>
          <a:ln w="28575">
            <a:solidFill>
              <a:srgbClr val="F054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2CE3778-1470-5BB1-F8B1-F6DE00E628CB}"/>
              </a:ext>
            </a:extLst>
          </p:cNvPr>
          <p:cNvSpPr txBox="1"/>
          <p:nvPr/>
        </p:nvSpPr>
        <p:spPr>
          <a:xfrm>
            <a:off x="3956828" y="5853977"/>
            <a:ext cx="2705878" cy="646331"/>
          </a:xfrm>
          <a:prstGeom prst="rect">
            <a:avLst/>
          </a:prstGeom>
          <a:noFill/>
        </p:spPr>
        <p:txBody>
          <a:bodyPr wrap="square" rtlCol="0">
            <a:spAutoFit/>
          </a:bodyPr>
          <a:lstStyle/>
          <a:p>
            <a:pPr algn="ctr"/>
            <a:r>
              <a:rPr lang="en-US" b="1" u="sng" dirty="0">
                <a:solidFill>
                  <a:srgbClr val="ABD145"/>
                </a:solidFill>
              </a:rPr>
              <a:t>Step 7</a:t>
            </a:r>
            <a:r>
              <a:rPr lang="en-US" b="1" dirty="0">
                <a:solidFill>
                  <a:srgbClr val="ABD145"/>
                </a:solidFill>
              </a:rPr>
              <a:t>: Click “Verify Submission”</a:t>
            </a:r>
          </a:p>
        </p:txBody>
      </p:sp>
      <p:sp>
        <p:nvSpPr>
          <p:cNvPr id="15" name="Rectangle 14">
            <a:extLst>
              <a:ext uri="{FF2B5EF4-FFF2-40B4-BE49-F238E27FC236}">
                <a16:creationId xmlns:a16="http://schemas.microsoft.com/office/drawing/2014/main" id="{DFBA0DD1-395F-0F9C-65E0-47E0F4D374D8}"/>
              </a:ext>
            </a:extLst>
          </p:cNvPr>
          <p:cNvSpPr/>
          <p:nvPr/>
        </p:nvSpPr>
        <p:spPr>
          <a:xfrm>
            <a:off x="5803641" y="5448611"/>
            <a:ext cx="1147665" cy="364973"/>
          </a:xfrm>
          <a:prstGeom prst="rect">
            <a:avLst/>
          </a:prstGeom>
          <a:noFill/>
          <a:ln w="38100">
            <a:solidFill>
              <a:srgbClr val="ABD1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E2222E2B-D515-D6BA-2E91-2F65BDA28044}"/>
              </a:ext>
            </a:extLst>
          </p:cNvPr>
          <p:cNvCxnSpPr>
            <a:cxnSpLocks/>
            <a:stCxn id="13" idx="1"/>
          </p:cNvCxnSpPr>
          <p:nvPr/>
        </p:nvCxnSpPr>
        <p:spPr>
          <a:xfrm flipV="1">
            <a:off x="9582539" y="2108718"/>
            <a:ext cx="0" cy="2803850"/>
          </a:xfrm>
          <a:prstGeom prst="straightConnector1">
            <a:avLst/>
          </a:prstGeom>
          <a:ln w="28575">
            <a:solidFill>
              <a:srgbClr val="F05421"/>
            </a:solidFill>
            <a:tailEnd type="triangle"/>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F6237D85-4367-CC6E-B2BF-406FDF94DE9D}"/>
              </a:ext>
            </a:extLst>
          </p:cNvPr>
          <p:cNvPicPr>
            <a:picLocks noChangeAspect="1"/>
          </p:cNvPicPr>
          <p:nvPr/>
        </p:nvPicPr>
        <p:blipFill>
          <a:blip r:embed="rId4"/>
          <a:stretch>
            <a:fillRect/>
          </a:stretch>
        </p:blipFill>
        <p:spPr>
          <a:xfrm>
            <a:off x="8322906" y="522622"/>
            <a:ext cx="3167419" cy="1498651"/>
          </a:xfrm>
          <a:prstGeom prst="rect">
            <a:avLst/>
          </a:prstGeom>
        </p:spPr>
      </p:pic>
      <p:sp>
        <p:nvSpPr>
          <p:cNvPr id="21" name="TextBox 20">
            <a:extLst>
              <a:ext uri="{FF2B5EF4-FFF2-40B4-BE49-F238E27FC236}">
                <a16:creationId xmlns:a16="http://schemas.microsoft.com/office/drawing/2014/main" id="{3A45B478-642E-9BC0-4934-7372FAC9640A}"/>
              </a:ext>
            </a:extLst>
          </p:cNvPr>
          <p:cNvSpPr txBox="1"/>
          <p:nvPr/>
        </p:nvSpPr>
        <p:spPr>
          <a:xfrm>
            <a:off x="1645204" y="800037"/>
            <a:ext cx="2705878" cy="646331"/>
          </a:xfrm>
          <a:prstGeom prst="rect">
            <a:avLst/>
          </a:prstGeom>
          <a:noFill/>
        </p:spPr>
        <p:txBody>
          <a:bodyPr wrap="square" rtlCol="0">
            <a:spAutoFit/>
          </a:bodyPr>
          <a:lstStyle/>
          <a:p>
            <a:pPr algn="ctr"/>
            <a:r>
              <a:rPr lang="en-US" b="1" u="sng" dirty="0"/>
              <a:t>Step 3</a:t>
            </a:r>
            <a:r>
              <a:rPr lang="en-US" b="1" dirty="0"/>
              <a:t>: Select “Edit Application”</a:t>
            </a:r>
          </a:p>
        </p:txBody>
      </p:sp>
      <p:sp>
        <p:nvSpPr>
          <p:cNvPr id="22" name="Rectangle 21">
            <a:extLst>
              <a:ext uri="{FF2B5EF4-FFF2-40B4-BE49-F238E27FC236}">
                <a16:creationId xmlns:a16="http://schemas.microsoft.com/office/drawing/2014/main" id="{F7892581-4CFA-214B-4595-C5714F3D018B}"/>
              </a:ext>
            </a:extLst>
          </p:cNvPr>
          <p:cNvSpPr/>
          <p:nvPr/>
        </p:nvSpPr>
        <p:spPr>
          <a:xfrm>
            <a:off x="8584163" y="1468388"/>
            <a:ext cx="1091682" cy="339603"/>
          </a:xfrm>
          <a:prstGeom prst="rect">
            <a:avLst/>
          </a:prstGeom>
          <a:noFill/>
          <a:ln w="38100">
            <a:solidFill>
              <a:srgbClr val="FFBA0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12386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925D0-CBA7-9B24-0AE7-0DF6B8C16701}"/>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86ADF96B-E526-3108-55FB-1F634309A65E}"/>
              </a:ext>
            </a:extLst>
          </p:cNvPr>
          <p:cNvSpPr>
            <a:spLocks noGrp="1"/>
          </p:cNvSpPr>
          <p:nvPr>
            <p:ph idx="1"/>
          </p:nvPr>
        </p:nvSpPr>
        <p:spPr/>
        <p:txBody>
          <a:bodyPr/>
          <a:lstStyle/>
          <a:p>
            <a:r>
              <a:rPr lang="en-US" dirty="0"/>
              <a:t>We will send out an email that includes the following attachments:</a:t>
            </a:r>
          </a:p>
          <a:p>
            <a:pPr lvl="1"/>
            <a:r>
              <a:rPr lang="en-US" dirty="0"/>
              <a:t>APR guidance</a:t>
            </a:r>
          </a:p>
          <a:p>
            <a:pPr lvl="1"/>
            <a:r>
              <a:rPr lang="en-US" dirty="0"/>
              <a:t>Tennessee’s APR template</a:t>
            </a:r>
          </a:p>
          <a:p>
            <a:pPr lvl="1"/>
            <a:r>
              <a:rPr lang="en-US" dirty="0"/>
              <a:t>Tuberculosis Elimination Cooperative Agreement Checklist – 2026, Laboratory Strengthening Component</a:t>
            </a:r>
          </a:p>
          <a:p>
            <a:pPr lvl="1"/>
            <a:r>
              <a:rPr lang="en-US" dirty="0"/>
              <a:t>Laboratory work plan</a:t>
            </a:r>
          </a:p>
          <a:p>
            <a:pPr lvl="1"/>
            <a:r>
              <a:rPr lang="en-US" dirty="0"/>
              <a:t>Additional language to possibly avoid</a:t>
            </a:r>
          </a:p>
          <a:p>
            <a:pPr lvl="1"/>
            <a:endParaRPr lang="en-US" dirty="0"/>
          </a:p>
        </p:txBody>
      </p:sp>
    </p:spTree>
    <p:extLst>
      <p:ext uri="{BB962C8B-B14F-4D97-AF65-F5344CB8AC3E}">
        <p14:creationId xmlns:p14="http://schemas.microsoft.com/office/powerpoint/2010/main" val="445763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FFF5-54C0-CDD1-DE64-F41523941C34}"/>
              </a:ext>
            </a:extLst>
          </p:cNvPr>
          <p:cNvSpPr>
            <a:spLocks noGrp="1"/>
          </p:cNvSpPr>
          <p:nvPr>
            <p:ph type="title"/>
          </p:nvPr>
        </p:nvSpPr>
        <p:spPr/>
        <p:txBody>
          <a:bodyPr/>
          <a:lstStyle/>
          <a:p>
            <a:r>
              <a:rPr lang="en-US" dirty="0"/>
              <a:t>Looking Ahead - </a:t>
            </a:r>
            <a:br>
              <a:rPr lang="en-US" dirty="0"/>
            </a:br>
            <a:r>
              <a:rPr lang="en-US" dirty="0"/>
              <a:t>Due December 31, 2025</a:t>
            </a:r>
          </a:p>
        </p:txBody>
      </p:sp>
      <p:sp>
        <p:nvSpPr>
          <p:cNvPr id="3" name="Content Placeholder 2">
            <a:extLst>
              <a:ext uri="{FF2B5EF4-FFF2-40B4-BE49-F238E27FC236}">
                <a16:creationId xmlns:a16="http://schemas.microsoft.com/office/drawing/2014/main" id="{7AFC4BC1-4DDB-7952-4681-31F38627234B}"/>
              </a:ext>
            </a:extLst>
          </p:cNvPr>
          <p:cNvSpPr>
            <a:spLocks noGrp="1"/>
          </p:cNvSpPr>
          <p:nvPr>
            <p:ph idx="1"/>
          </p:nvPr>
        </p:nvSpPr>
        <p:spPr/>
        <p:txBody>
          <a:bodyPr/>
          <a:lstStyle/>
          <a:p>
            <a:r>
              <a:rPr lang="en-US" dirty="0"/>
              <a:t>TB Elimination Plan 	</a:t>
            </a:r>
          </a:p>
          <a:p>
            <a:pPr lvl="1"/>
            <a:r>
              <a:rPr lang="en-US" dirty="0"/>
              <a:t>Grantees should formulate and implement a plan for the elimination and interruption of transmission of MTB.  The plan should be developed and implemented with ongoing collaboration with a TB elimination advisory committee.</a:t>
            </a:r>
          </a:p>
          <a:p>
            <a:r>
              <a:rPr lang="en-US" dirty="0"/>
              <a:t>TB Workforce Assessment</a:t>
            </a:r>
          </a:p>
          <a:p>
            <a:pPr lvl="1"/>
            <a:r>
              <a:rPr lang="en-US" dirty="0"/>
              <a:t>Regardless of funding source, provide a list of current positions with titles and percent Full Time Equivalent (FTE), both filled and vacant</a:t>
            </a:r>
          </a:p>
          <a:p>
            <a:pPr lvl="1"/>
            <a:r>
              <a:rPr lang="en-US" dirty="0"/>
              <a:t>A list of additional desired positions with titles and percent FTE believed necessary to fully execute the program’s elimination plan </a:t>
            </a:r>
          </a:p>
          <a:p>
            <a:pPr lvl="2"/>
            <a:r>
              <a:rPr lang="en-US" dirty="0"/>
              <a:t>Don’t forget to include state lab staff!</a:t>
            </a:r>
          </a:p>
          <a:p>
            <a:endParaRPr lang="en-US" dirty="0"/>
          </a:p>
        </p:txBody>
      </p:sp>
    </p:spTree>
    <p:extLst>
      <p:ext uri="{BB962C8B-B14F-4D97-AF65-F5344CB8AC3E}">
        <p14:creationId xmlns:p14="http://schemas.microsoft.com/office/powerpoint/2010/main" val="661034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EECA5-A604-999A-04A2-80E7AFFD0D6A}"/>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F9F94A3E-652F-3639-C1BC-E8BDF0967BC2}"/>
              </a:ext>
            </a:extLst>
          </p:cNvPr>
          <p:cNvSpPr>
            <a:spLocks noGrp="1"/>
          </p:cNvSpPr>
          <p:nvPr>
            <p:ph idx="1"/>
          </p:nvPr>
        </p:nvSpPr>
        <p:spPr/>
        <p:txBody>
          <a:bodyPr/>
          <a:lstStyle/>
          <a:p>
            <a:r>
              <a:rPr lang="en-US" dirty="0"/>
              <a:t>Project Narrative – submitted with the initial grant application package</a:t>
            </a:r>
          </a:p>
          <a:p>
            <a:r>
              <a:rPr lang="en-US" dirty="0"/>
              <a:t>2025 Notice of Funding Opportunity (NOFO)</a:t>
            </a:r>
          </a:p>
          <a:p>
            <a:r>
              <a:rPr lang="en-US" dirty="0"/>
              <a:t>NTIP Reports</a:t>
            </a:r>
          </a:p>
        </p:txBody>
      </p:sp>
    </p:spTree>
    <p:extLst>
      <p:ext uri="{BB962C8B-B14F-4D97-AF65-F5344CB8AC3E}">
        <p14:creationId xmlns:p14="http://schemas.microsoft.com/office/powerpoint/2010/main" val="279671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2978-22EE-5EF1-BB88-2CCB5F84BFC4}"/>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C500504F-7C25-4AA2-BD7E-036070549127}"/>
              </a:ext>
            </a:extLst>
          </p:cNvPr>
          <p:cNvSpPr>
            <a:spLocks noGrp="1"/>
          </p:cNvSpPr>
          <p:nvPr>
            <p:ph idx="1"/>
          </p:nvPr>
        </p:nvSpPr>
        <p:spPr/>
        <p:txBody>
          <a:bodyPr/>
          <a:lstStyle/>
          <a:p>
            <a:r>
              <a:rPr lang="en-US" dirty="0"/>
              <a:t>Prevention &amp; Control (P&amp;C) – max 40 pages</a:t>
            </a:r>
          </a:p>
          <a:p>
            <a:r>
              <a:rPr lang="en-US" dirty="0"/>
              <a:t>Human Resources Development (HRD) – max 10 pages</a:t>
            </a:r>
          </a:p>
          <a:p>
            <a:r>
              <a:rPr lang="en-US" dirty="0"/>
              <a:t>Laboratory Strengthening – max 15 pages</a:t>
            </a:r>
          </a:p>
        </p:txBody>
      </p:sp>
    </p:spTree>
    <p:extLst>
      <p:ext uri="{BB962C8B-B14F-4D97-AF65-F5344CB8AC3E}">
        <p14:creationId xmlns:p14="http://schemas.microsoft.com/office/powerpoint/2010/main" val="3961643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3DF1F-6025-A3A1-69AD-11F147E7AD77}"/>
              </a:ext>
            </a:extLst>
          </p:cNvPr>
          <p:cNvSpPr>
            <a:spLocks noGrp="1"/>
          </p:cNvSpPr>
          <p:nvPr>
            <p:ph type="title"/>
          </p:nvPr>
        </p:nvSpPr>
        <p:spPr/>
        <p:txBody>
          <a:bodyPr/>
          <a:lstStyle/>
          <a:p>
            <a:r>
              <a:rPr lang="en-US" dirty="0"/>
              <a:t>Language to Avoid</a:t>
            </a:r>
          </a:p>
        </p:txBody>
      </p:sp>
      <p:graphicFrame>
        <p:nvGraphicFramePr>
          <p:cNvPr id="4" name="Content Placeholder 3">
            <a:extLst>
              <a:ext uri="{FF2B5EF4-FFF2-40B4-BE49-F238E27FC236}">
                <a16:creationId xmlns:a16="http://schemas.microsoft.com/office/drawing/2014/main" id="{873DF8E6-1359-28C8-B7F6-83226218C031}"/>
              </a:ext>
            </a:extLst>
          </p:cNvPr>
          <p:cNvGraphicFramePr>
            <a:graphicFrameLocks noGrp="1"/>
          </p:cNvGraphicFramePr>
          <p:nvPr>
            <p:ph idx="1"/>
            <p:extLst>
              <p:ext uri="{D42A27DB-BD31-4B8C-83A1-F6EECF244321}">
                <p14:modId xmlns:p14="http://schemas.microsoft.com/office/powerpoint/2010/main" val="3995850876"/>
              </p:ext>
            </p:extLst>
          </p:nvPr>
        </p:nvGraphicFramePr>
        <p:xfrm>
          <a:off x="838200" y="1825625"/>
          <a:ext cx="10515597" cy="2763520"/>
        </p:xfrm>
        <a:graphic>
          <a:graphicData uri="http://schemas.openxmlformats.org/drawingml/2006/table">
            <a:tbl>
              <a:tblPr firstRow="1" bandRow="1">
                <a:tableStyleId>{5C22544A-7EE6-4342-B048-85BDC9FD1C3A}</a:tableStyleId>
              </a:tblPr>
              <a:tblGrid>
                <a:gridCol w="3351245">
                  <a:extLst>
                    <a:ext uri="{9D8B030D-6E8A-4147-A177-3AD203B41FA5}">
                      <a16:colId xmlns:a16="http://schemas.microsoft.com/office/drawing/2014/main" val="3919085150"/>
                    </a:ext>
                  </a:extLst>
                </a:gridCol>
                <a:gridCol w="4991877">
                  <a:extLst>
                    <a:ext uri="{9D8B030D-6E8A-4147-A177-3AD203B41FA5}">
                      <a16:colId xmlns:a16="http://schemas.microsoft.com/office/drawing/2014/main" val="42073397"/>
                    </a:ext>
                  </a:extLst>
                </a:gridCol>
                <a:gridCol w="2172475">
                  <a:extLst>
                    <a:ext uri="{9D8B030D-6E8A-4147-A177-3AD203B41FA5}">
                      <a16:colId xmlns:a16="http://schemas.microsoft.com/office/drawing/2014/main" val="2214432735"/>
                    </a:ext>
                  </a:extLst>
                </a:gridCol>
              </a:tblGrid>
              <a:tr h="370840">
                <a:tc>
                  <a:txBody>
                    <a:bodyPr/>
                    <a:lstStyle/>
                    <a:p>
                      <a:pPr algn="l"/>
                      <a:r>
                        <a:rPr lang="en-US" b="0" dirty="0">
                          <a:solidFill>
                            <a:schemeClr val="tx1"/>
                          </a:solidFill>
                        </a:rPr>
                        <a:t>Pregnant Person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Diversity (even scientific diversity).  Nothing to imply that anything is diverse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Inclusion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5783722"/>
                  </a:ext>
                </a:extLst>
              </a:tr>
              <a:tr h="370840">
                <a:tc>
                  <a:txBody>
                    <a:bodyPr/>
                    <a:lstStyle/>
                    <a:p>
                      <a:pPr algn="l"/>
                      <a:r>
                        <a:rPr lang="en-US" b="0" dirty="0">
                          <a:solidFill>
                            <a:schemeClr val="tx1"/>
                          </a:solidFill>
                        </a:rPr>
                        <a:t>Equity, specifically Health Equity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Gender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Race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034108"/>
                  </a:ext>
                </a:extLst>
              </a:tr>
              <a:tr h="370840">
                <a:tc>
                  <a:txBody>
                    <a:bodyPr/>
                    <a:lstStyle/>
                    <a:p>
                      <a:pPr algn="l"/>
                      <a:r>
                        <a:rPr lang="en-US" b="0" dirty="0">
                          <a:solidFill>
                            <a:schemeClr val="tx1"/>
                          </a:solidFill>
                        </a:rPr>
                        <a:t>LGBT (or another other version of any phrase)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Transgender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Non-Binary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1237392"/>
                  </a:ext>
                </a:extLst>
              </a:tr>
              <a:tr h="370840">
                <a:tc>
                  <a:txBody>
                    <a:bodyPr/>
                    <a:lstStyle/>
                    <a:p>
                      <a:pPr algn="l"/>
                      <a:r>
                        <a:rPr lang="en-US" b="0" dirty="0">
                          <a:solidFill>
                            <a:schemeClr val="tx1"/>
                          </a:solidFill>
                        </a:rPr>
                        <a:t>They/them pronouns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Bias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Systemic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0746358"/>
                  </a:ext>
                </a:extLst>
              </a:tr>
              <a:tr h="370840">
                <a:tc>
                  <a:txBody>
                    <a:bodyPr/>
                    <a:lstStyle/>
                    <a:p>
                      <a:pPr algn="l"/>
                      <a:r>
                        <a:rPr lang="en-US" b="0" dirty="0">
                          <a:solidFill>
                            <a:schemeClr val="tx1"/>
                          </a:solidFill>
                        </a:rPr>
                        <a:t>Privilege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Underrepresented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b="0" dirty="0">
                          <a:solidFill>
                            <a:schemeClr val="tx1"/>
                          </a:solidFill>
                        </a:rPr>
                        <a:t>Civility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276850"/>
                  </a:ext>
                </a:extLst>
              </a:tr>
              <a:tr h="370840">
                <a:tc>
                  <a:txBody>
                    <a:bodyPr/>
                    <a:lstStyle/>
                    <a:p>
                      <a:pPr algn="l"/>
                      <a:r>
                        <a:rPr lang="en-US" b="0" dirty="0">
                          <a:solidFill>
                            <a:schemeClr val="tx1"/>
                          </a:solidFill>
                        </a:rPr>
                        <a:t>Social Justice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4188264"/>
                  </a:ext>
                </a:extLst>
              </a:tr>
            </a:tbl>
          </a:graphicData>
        </a:graphic>
      </p:graphicFrame>
      <p:sp>
        <p:nvSpPr>
          <p:cNvPr id="3" name="TextBox 2">
            <a:extLst>
              <a:ext uri="{FF2B5EF4-FFF2-40B4-BE49-F238E27FC236}">
                <a16:creationId xmlns:a16="http://schemas.microsoft.com/office/drawing/2014/main" id="{457E7560-D0C9-82AE-E005-0FF2C0B70609}"/>
              </a:ext>
            </a:extLst>
          </p:cNvPr>
          <p:cNvSpPr txBox="1"/>
          <p:nvPr/>
        </p:nvSpPr>
        <p:spPr>
          <a:xfrm>
            <a:off x="838200" y="4814596"/>
            <a:ext cx="10515597" cy="1200329"/>
          </a:xfrm>
          <a:prstGeom prst="rect">
            <a:avLst/>
          </a:prstGeom>
          <a:noFill/>
        </p:spPr>
        <p:txBody>
          <a:bodyPr wrap="square" rtlCol="0">
            <a:spAutoFit/>
          </a:bodyPr>
          <a:lstStyle/>
          <a:p>
            <a:pPr marL="285750" indent="-285750">
              <a:buFont typeface="Arial" panose="020B0604020202020204" pitchFamily="34" charset="0"/>
              <a:buChar char="•"/>
            </a:pPr>
            <a:r>
              <a:rPr lang="en-US" dirty="0">
                <a:hlinkClick r:id="rId2"/>
              </a:rPr>
              <a:t>https://bsky.app/profile/darbysaxbe.bsky.social/post/3lhcvn4hxwk2o</a:t>
            </a:r>
            <a:r>
              <a:rPr lang="en-US" dirty="0"/>
              <a:t> </a:t>
            </a:r>
          </a:p>
          <a:p>
            <a:pPr marL="285750" indent="-285750">
              <a:buFont typeface="Arial" panose="020B0604020202020204" pitchFamily="34" charset="0"/>
              <a:buChar char="•"/>
            </a:pPr>
            <a:r>
              <a:rPr lang="en-US" dirty="0">
                <a:hlinkClick r:id="rId3"/>
              </a:rPr>
              <a:t>https://www.forbes.com/sites/brucelee/2025/03/15/these-197-terms-may-trigger-reviews-of-your-nih-nsf-grant-proposals/</a:t>
            </a:r>
            <a:r>
              <a:rPr lang="en-US" dirty="0"/>
              <a:t> </a:t>
            </a:r>
          </a:p>
          <a:p>
            <a:endParaRPr lang="en-US" dirty="0"/>
          </a:p>
        </p:txBody>
      </p:sp>
    </p:spTree>
    <p:extLst>
      <p:ext uri="{BB962C8B-B14F-4D97-AF65-F5344CB8AC3E}">
        <p14:creationId xmlns:p14="http://schemas.microsoft.com/office/powerpoint/2010/main" val="3744078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A16DD-2403-2C8B-97FA-C5952C182215}"/>
              </a:ext>
            </a:extLst>
          </p:cNvPr>
          <p:cNvSpPr>
            <a:spLocks noGrp="1"/>
          </p:cNvSpPr>
          <p:nvPr>
            <p:ph type="title"/>
          </p:nvPr>
        </p:nvSpPr>
        <p:spPr/>
        <p:txBody>
          <a:bodyPr/>
          <a:lstStyle/>
          <a:p>
            <a:r>
              <a:rPr lang="en-US" dirty="0"/>
              <a:t>Prevention &amp; Control (P&amp;C)</a:t>
            </a:r>
          </a:p>
        </p:txBody>
      </p:sp>
      <p:sp>
        <p:nvSpPr>
          <p:cNvPr id="3" name="Text Placeholder 2">
            <a:extLst>
              <a:ext uri="{FF2B5EF4-FFF2-40B4-BE49-F238E27FC236}">
                <a16:creationId xmlns:a16="http://schemas.microsoft.com/office/drawing/2014/main" id="{70029F85-B7FE-0EE8-2E91-B4345B9909B4}"/>
              </a:ext>
            </a:extLst>
          </p:cNvPr>
          <p:cNvSpPr>
            <a:spLocks noGrp="1"/>
          </p:cNvSpPr>
          <p:nvPr>
            <p:ph type="body" idx="1"/>
          </p:nvPr>
        </p:nvSpPr>
        <p:spPr/>
        <p:txBody>
          <a:bodyPr/>
          <a:lstStyle/>
          <a:p>
            <a:r>
              <a:rPr lang="en-US" dirty="0"/>
              <a:t>Maximum of 40 pages</a:t>
            </a:r>
          </a:p>
        </p:txBody>
      </p:sp>
    </p:spTree>
    <p:extLst>
      <p:ext uri="{BB962C8B-B14F-4D97-AF65-F5344CB8AC3E}">
        <p14:creationId xmlns:p14="http://schemas.microsoft.com/office/powerpoint/2010/main" val="4203666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032B2-0B7F-05EA-135E-356A9FC161AD}"/>
              </a:ext>
            </a:extLst>
          </p:cNvPr>
          <p:cNvSpPr>
            <a:spLocks noGrp="1"/>
          </p:cNvSpPr>
          <p:nvPr>
            <p:ph type="title"/>
          </p:nvPr>
        </p:nvSpPr>
        <p:spPr/>
        <p:txBody>
          <a:bodyPr/>
          <a:lstStyle/>
          <a:p>
            <a:r>
              <a:rPr lang="en-US" dirty="0"/>
              <a:t>Prevention and Control Components</a:t>
            </a:r>
          </a:p>
        </p:txBody>
      </p:sp>
      <p:sp>
        <p:nvSpPr>
          <p:cNvPr id="3" name="Content Placeholder 2">
            <a:extLst>
              <a:ext uri="{FF2B5EF4-FFF2-40B4-BE49-F238E27FC236}">
                <a16:creationId xmlns:a16="http://schemas.microsoft.com/office/drawing/2014/main" id="{DA22C32A-EFAE-E6DB-23CA-41A400A95C3A}"/>
              </a:ext>
            </a:extLst>
          </p:cNvPr>
          <p:cNvSpPr>
            <a:spLocks noGrp="1"/>
          </p:cNvSpPr>
          <p:nvPr>
            <p:ph idx="1"/>
          </p:nvPr>
        </p:nvSpPr>
        <p:spPr/>
        <p:txBody>
          <a:bodyPr/>
          <a:lstStyle/>
          <a:p>
            <a:r>
              <a:rPr lang="en-US" dirty="0"/>
              <a:t>Performance Measures</a:t>
            </a:r>
          </a:p>
          <a:p>
            <a:r>
              <a:rPr lang="en-US" dirty="0"/>
              <a:t>Evaluation Results</a:t>
            </a:r>
          </a:p>
          <a:p>
            <a:r>
              <a:rPr lang="en-US" dirty="0"/>
              <a:t>Work Plan - update </a:t>
            </a:r>
          </a:p>
          <a:p>
            <a:r>
              <a:rPr lang="en-US" dirty="0"/>
              <a:t>Data Management Plan (DMP) – develop and/or update</a:t>
            </a:r>
          </a:p>
          <a:p>
            <a:r>
              <a:rPr lang="en-US" dirty="0"/>
              <a:t>Successes</a:t>
            </a:r>
          </a:p>
          <a:p>
            <a:r>
              <a:rPr lang="en-US" dirty="0"/>
              <a:t>Challenges</a:t>
            </a:r>
          </a:p>
          <a:p>
            <a:r>
              <a:rPr lang="en-US" dirty="0"/>
              <a:t>CDC Program Support to Recipients</a:t>
            </a:r>
          </a:p>
        </p:txBody>
      </p:sp>
    </p:spTree>
    <p:extLst>
      <p:ext uri="{BB962C8B-B14F-4D97-AF65-F5344CB8AC3E}">
        <p14:creationId xmlns:p14="http://schemas.microsoft.com/office/powerpoint/2010/main" val="3079168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2414</TotalTime>
  <Words>2622</Words>
  <Application>Microsoft Office PowerPoint</Application>
  <PresentationFormat>Widescreen</PresentationFormat>
  <Paragraphs>263</Paragraphs>
  <Slides>48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48</vt:i4>
      </vt:variant>
    </vt:vector>
  </HeadingPairs>
  <TitlesOfParts>
    <vt:vector size="51" baseType="lpstr">
      <vt:lpstr>Arial</vt:lpstr>
      <vt:lpstr>Wingdings</vt:lpstr>
      <vt:lpstr>Office Theme</vt:lpstr>
      <vt:lpstr>2025 Annual Performance Report (APR) Guidance </vt:lpstr>
      <vt:lpstr>Background</vt:lpstr>
      <vt:lpstr>Due Date</vt:lpstr>
      <vt:lpstr>Reporting Period</vt:lpstr>
      <vt:lpstr>Resources</vt:lpstr>
      <vt:lpstr>Outline</vt:lpstr>
      <vt:lpstr>Language to Avoid</vt:lpstr>
      <vt:lpstr>Prevention &amp; Control (P&amp;C)</vt:lpstr>
      <vt:lpstr>Prevention and Control Components</vt:lpstr>
      <vt:lpstr>Prevention and Control – Performance Measures </vt:lpstr>
      <vt:lpstr>PowerPoint Presentation</vt:lpstr>
      <vt:lpstr>PowerPoint Presentation</vt:lpstr>
      <vt:lpstr>PowerPoint Presentation</vt:lpstr>
      <vt:lpstr>PowerPoint Presentation</vt:lpstr>
      <vt:lpstr>Population Estimates in NTIP</vt:lpstr>
      <vt:lpstr>PowerPoint Presentation</vt:lpstr>
      <vt:lpstr>NTIP - Miscellaneous</vt:lpstr>
      <vt:lpstr>Prevention and Control – Evaluation Results </vt:lpstr>
      <vt:lpstr>Prevention and Control – Work Plan</vt:lpstr>
      <vt:lpstr>PowerPoint Presentation</vt:lpstr>
      <vt:lpstr>Prevention and Control – Data Management Plan (DMP)</vt:lpstr>
      <vt:lpstr>Prevention and Control – Data Management Plan (DMP) Components </vt:lpstr>
      <vt:lpstr>Prevention and Control – Successes</vt:lpstr>
      <vt:lpstr>Prevention and Control - Challenges</vt:lpstr>
      <vt:lpstr>Prevention and Control – CDC Program Support to Recipients</vt:lpstr>
      <vt:lpstr>Human Resources Development (HRD)</vt:lpstr>
      <vt:lpstr>Human Resources Development (HRD) Work Plan </vt:lpstr>
      <vt:lpstr>PowerPoint Presentation</vt:lpstr>
      <vt:lpstr>Human Resources Development (HRD)</vt:lpstr>
      <vt:lpstr>Laboratory Lab Strengthening</vt:lpstr>
      <vt:lpstr>Laboratory Strengthening - Checklist</vt:lpstr>
      <vt:lpstr>Laboratory Strengthening – Checklist (continued)</vt:lpstr>
      <vt:lpstr>Laboratory Strengthening – Checklist (continued)</vt:lpstr>
      <vt:lpstr>Laboratory Strengthening – Checklist (continued)</vt:lpstr>
      <vt:lpstr>Budget</vt:lpstr>
      <vt:lpstr>Budget Preparation Guidelines</vt:lpstr>
      <vt:lpstr>Budget Documents to Include</vt:lpstr>
      <vt:lpstr>Other Items to Submit</vt:lpstr>
      <vt:lpstr>Other Items to Submit</vt:lpstr>
      <vt:lpstr>Performance Measure Reporting </vt:lpstr>
      <vt:lpstr>Submitting the Application Package </vt:lpstr>
      <vt:lpstr>Application Submission Checklist</vt:lpstr>
      <vt:lpstr>Submitting the APR</vt:lpstr>
      <vt:lpstr>Submitting the APR</vt:lpstr>
      <vt:lpstr>PowerPoint Presentation</vt:lpstr>
      <vt:lpstr>PowerPoint Presentation</vt:lpstr>
      <vt:lpstr>What’s Next?</vt:lpstr>
      <vt:lpstr>Looking Ahead -  Due December 31,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Edi Berton</dc:creator>
  <cp:lastModifiedBy>Jason Cummins</cp:lastModifiedBy>
  <cp:revision>85</cp:revision>
  <cp:lastPrinted>2025-09-15T15:07:43Z</cp:lastPrinted>
  <dcterms:created xsi:type="dcterms:W3CDTF">2023-08-15T19:09:52Z</dcterms:created>
  <dcterms:modified xsi:type="dcterms:W3CDTF">2025-09-23T17:18:36Z</dcterms:modified>
</cp:coreProperties>
</file>