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256" r:id="rId2"/>
    <p:sldId id="272" r:id="rId3"/>
    <p:sldId id="267" r:id="rId4"/>
    <p:sldId id="273" r:id="rId5"/>
    <p:sldId id="275" r:id="rId6"/>
    <p:sldId id="276" r:id="rId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1" roundtripDataSignature="AMtx7mhH9m9Df8QI6kAd9NnFMgy7X5wKS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28" d="100"/>
          <a:sy n="128" d="100"/>
        </p:scale>
        <p:origin x="45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25"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 Target="slides/slide4.xml"/><Relationship Id="rId23" Type="http://schemas.openxmlformats.org/officeDocument/2006/relationships/viewProps" Target="viewProps.xml"/><Relationship Id="rId4" Type="http://schemas.openxmlformats.org/officeDocument/2006/relationships/slide" Target="slides/slide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rgbClr val="000000"/>
                </a:solidFill>
                <a:latin typeface="Arial"/>
                <a:ea typeface="Arial"/>
                <a:cs typeface="Arial"/>
                <a:sym typeface="Arial"/>
              </a:rPr>
              <a:t>‹#›</a:t>
            </a:fld>
            <a:endParaRPr sz="12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
        <p:cNvGrpSpPr/>
        <p:nvPr/>
      </p:nvGrpSpPr>
      <p:grpSpPr>
        <a:xfrm>
          <a:off x="0" y="0"/>
          <a:ext cx="0" cy="0"/>
          <a:chOff x="0" y="0"/>
          <a:chExt cx="0" cy="0"/>
        </a:xfrm>
      </p:grpSpPr>
      <p:sp>
        <p:nvSpPr>
          <p:cNvPr id="31" name="Google Shape;31;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 name="Google Shape;3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a:blip r:embed="rId2">
            <a:alphaModFix/>
          </a:blip>
          <a:stretch>
            <a:fillRect/>
          </a:stretch>
        </a:blipFill>
        <a:effectLst/>
      </p:bgPr>
    </p:bg>
    <p:spTree>
      <p:nvGrpSpPr>
        <p:cNvPr id="1" name="Shape 11"/>
        <p:cNvGrpSpPr/>
        <p:nvPr/>
      </p:nvGrpSpPr>
      <p:grpSpPr>
        <a:xfrm>
          <a:off x="0" y="0"/>
          <a:ext cx="0" cy="0"/>
          <a:chOff x="0" y="0"/>
          <a:chExt cx="0" cy="0"/>
        </a:xfrm>
      </p:grpSpPr>
      <p:sp>
        <p:nvSpPr>
          <p:cNvPr id="12" name="Google Shape;12;p22"/>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13" name="Google Shape;13;p22"/>
          <p:cNvPicPr preferRelativeResize="0"/>
          <p:nvPr/>
        </p:nvPicPr>
        <p:blipFill rotWithShape="1">
          <a:blip r:embed="rId3">
            <a:alphaModFix/>
          </a:blip>
          <a:srcRect t="169" b="159"/>
          <a:stretch/>
        </p:blipFill>
        <p:spPr>
          <a:xfrm>
            <a:off x="9290588" y="6222055"/>
            <a:ext cx="2748635" cy="483167"/>
          </a:xfrm>
          <a:prstGeom prst="rect">
            <a:avLst/>
          </a:prstGeom>
          <a:noFill/>
          <a:ln>
            <a:noFill/>
          </a:ln>
        </p:spPr>
      </p:pic>
      <p:sp>
        <p:nvSpPr>
          <p:cNvPr id="14" name="Google Shape;14;p22"/>
          <p:cNvSpPr txBox="1">
            <a:spLocks noGrp="1"/>
          </p:cNvSpPr>
          <p:nvPr>
            <p:ph type="title"/>
          </p:nvPr>
        </p:nvSpPr>
        <p:spPr>
          <a:xfrm>
            <a:off x="696800" y="797900"/>
            <a:ext cx="10798400" cy="2787600"/>
          </a:xfrm>
          <a:prstGeom prst="rect">
            <a:avLst/>
          </a:prstGeom>
          <a:noFill/>
          <a:ln>
            <a:noFill/>
          </a:ln>
          <a:effectLst>
            <a:outerShdw blurRad="57150" dist="19050" dir="5400000" algn="bl" rotWithShape="0">
              <a:srgbClr val="252E67">
                <a:alpha val="49803"/>
              </a:srgbClr>
            </a:outerShdw>
          </a:effectLst>
        </p:spPr>
        <p:txBody>
          <a:bodyPr spcFirstLastPara="1" wrap="square" lIns="91425" tIns="91425" rIns="91425" bIns="91425" anchor="b" anchorCtr="0">
            <a:noAutofit/>
          </a:bodyPr>
          <a:lstStyle>
            <a:lvl1pPr marR="0" lvl="0" algn="ctr" rtl="0">
              <a:lnSpc>
                <a:spcPct val="100000"/>
              </a:lnSpc>
              <a:spcBef>
                <a:spcPts val="0"/>
              </a:spcBef>
              <a:spcAft>
                <a:spcPts val="0"/>
              </a:spcAft>
              <a:buClr>
                <a:srgbClr val="000000"/>
              </a:buClr>
              <a:buSzPts val="8000"/>
              <a:buFont typeface="Arial"/>
              <a:buNone/>
              <a:defRPr sz="8000" b="1" i="0" u="none" strike="noStrike" cap="none">
                <a:solidFill>
                  <a:srgbClr val="FFFFFF"/>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9pPr>
          </a:lstStyle>
          <a:p>
            <a:endParaRPr/>
          </a:p>
        </p:txBody>
      </p:sp>
      <p:sp>
        <p:nvSpPr>
          <p:cNvPr id="15" name="Google Shape;15;p22"/>
          <p:cNvSpPr txBox="1">
            <a:spLocks noGrp="1"/>
          </p:cNvSpPr>
          <p:nvPr>
            <p:ph type="subTitle" idx="1"/>
          </p:nvPr>
        </p:nvSpPr>
        <p:spPr>
          <a:xfrm>
            <a:off x="1287500" y="3836000"/>
            <a:ext cx="9362000" cy="910400"/>
          </a:xfrm>
          <a:prstGeom prst="rect">
            <a:avLst/>
          </a:prstGeom>
          <a:noFill/>
          <a:ln>
            <a:noFill/>
          </a:ln>
        </p:spPr>
        <p:txBody>
          <a:bodyPr spcFirstLastPara="1" wrap="square" lIns="91425" tIns="91425" rIns="91425" bIns="91425" anchor="t" anchorCtr="0">
            <a:noAutofit/>
          </a:bodyPr>
          <a:lstStyle>
            <a:lvl1pPr marR="0" lvl="0" algn="ctr" rtl="0">
              <a:lnSpc>
                <a:spcPct val="100000"/>
              </a:lnSpc>
              <a:spcBef>
                <a:spcPts val="0"/>
              </a:spcBef>
              <a:spcAft>
                <a:spcPts val="0"/>
              </a:spcAft>
              <a:buClr>
                <a:srgbClr val="000000"/>
              </a:buClr>
              <a:buSzPts val="3733"/>
              <a:buFont typeface="Arial"/>
              <a:buNone/>
              <a:defRPr sz="3733" b="0" i="0" u="none" strike="noStrike" cap="none">
                <a:solidFill>
                  <a:srgbClr val="FFFFFF"/>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9pPr>
          </a:lstStyle>
          <a:p>
            <a:endParaRPr/>
          </a:p>
        </p:txBody>
      </p:sp>
      <p:sp>
        <p:nvSpPr>
          <p:cNvPr id="16" name="Google Shape;16;p22"/>
          <p:cNvSpPr txBox="1">
            <a:spLocks noGrp="1"/>
          </p:cNvSpPr>
          <p:nvPr>
            <p:ph type="subTitle" idx="2"/>
          </p:nvPr>
        </p:nvSpPr>
        <p:spPr>
          <a:xfrm>
            <a:off x="3218200" y="6176451"/>
            <a:ext cx="5755600" cy="574400"/>
          </a:xfrm>
          <a:prstGeom prst="rect">
            <a:avLst/>
          </a:prstGeom>
          <a:noFill/>
          <a:ln>
            <a:noFill/>
          </a:ln>
        </p:spPr>
        <p:txBody>
          <a:bodyPr spcFirstLastPara="1" wrap="square" lIns="91425" tIns="91425" rIns="91425" bIns="91425" anchor="ctr" anchorCtr="0">
            <a:noAutofit/>
          </a:bodyPr>
          <a:lstStyle>
            <a:lvl1pPr marR="0" lvl="0" algn="ctr" rtl="0">
              <a:lnSpc>
                <a:spcPct val="100000"/>
              </a:lnSpc>
              <a:spcBef>
                <a:spcPts val="0"/>
              </a:spcBef>
              <a:spcAft>
                <a:spcPts val="0"/>
              </a:spcAft>
              <a:buClr>
                <a:srgbClr val="000000"/>
              </a:buClr>
              <a:buSzPts val="2400"/>
              <a:buFont typeface="Arial"/>
              <a:buNone/>
              <a:defRPr sz="2400" b="0" i="0" u="none" strike="noStrike" cap="none">
                <a:solidFill>
                  <a:srgbClr val="FFFFFF"/>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Informational: white" type="tx">
  <p:cSld name="TITLE_AND_BODY">
    <p:spTree>
      <p:nvGrpSpPr>
        <p:cNvPr id="1" name="Shape 17"/>
        <p:cNvGrpSpPr/>
        <p:nvPr/>
      </p:nvGrpSpPr>
      <p:grpSpPr>
        <a:xfrm>
          <a:off x="0" y="0"/>
          <a:ext cx="0" cy="0"/>
          <a:chOff x="0" y="0"/>
          <a:chExt cx="0" cy="0"/>
        </a:xfrm>
      </p:grpSpPr>
      <p:sp>
        <p:nvSpPr>
          <p:cNvPr id="18" name="Google Shape;18;p23"/>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19" name="Google Shape;19;p23"/>
          <p:cNvPicPr preferRelativeResize="0"/>
          <p:nvPr/>
        </p:nvPicPr>
        <p:blipFill rotWithShape="1">
          <a:blip r:embed="rId2">
            <a:alphaModFix/>
          </a:blip>
          <a:srcRect/>
          <a:stretch/>
        </p:blipFill>
        <p:spPr>
          <a:xfrm>
            <a:off x="1" y="1"/>
            <a:ext cx="12191999" cy="1006500"/>
          </a:xfrm>
          <a:prstGeom prst="rect">
            <a:avLst/>
          </a:prstGeom>
          <a:noFill/>
          <a:ln>
            <a:noFill/>
          </a:ln>
        </p:spPr>
      </p:pic>
      <p:pic>
        <p:nvPicPr>
          <p:cNvPr id="20" name="Google Shape;20;p23"/>
          <p:cNvPicPr preferRelativeResize="0"/>
          <p:nvPr/>
        </p:nvPicPr>
        <p:blipFill rotWithShape="1">
          <a:blip r:embed="rId3">
            <a:alphaModFix/>
          </a:blip>
          <a:srcRect/>
          <a:stretch/>
        </p:blipFill>
        <p:spPr>
          <a:xfrm>
            <a:off x="9290588" y="6222055"/>
            <a:ext cx="2748635" cy="483167"/>
          </a:xfrm>
          <a:prstGeom prst="rect">
            <a:avLst/>
          </a:prstGeom>
          <a:noFill/>
          <a:ln>
            <a:noFill/>
          </a:ln>
        </p:spPr>
      </p:pic>
      <p:sp>
        <p:nvSpPr>
          <p:cNvPr id="21" name="Google Shape;21;p23"/>
          <p:cNvSpPr/>
          <p:nvPr/>
        </p:nvSpPr>
        <p:spPr>
          <a:xfrm>
            <a:off x="-33" y="936200"/>
            <a:ext cx="12192000" cy="151200"/>
          </a:xfrm>
          <a:prstGeom prst="rect">
            <a:avLst/>
          </a:prstGeom>
          <a:solidFill>
            <a:srgbClr val="001970"/>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867"/>
              <a:buFont typeface="Arial"/>
              <a:buNone/>
            </a:pPr>
            <a:endParaRPr sz="1867" b="0" i="0" u="none" strike="noStrike" cap="none">
              <a:solidFill>
                <a:srgbClr val="000000"/>
              </a:solidFill>
              <a:latin typeface="Arial"/>
              <a:ea typeface="Arial"/>
              <a:cs typeface="Arial"/>
              <a:sym typeface="Arial"/>
            </a:endParaRPr>
          </a:p>
        </p:txBody>
      </p:sp>
      <p:sp>
        <p:nvSpPr>
          <p:cNvPr id="22" name="Google Shape;22;p23"/>
          <p:cNvSpPr txBox="1">
            <a:spLocks noGrp="1"/>
          </p:cNvSpPr>
          <p:nvPr>
            <p:ph type="title"/>
          </p:nvPr>
        </p:nvSpPr>
        <p:spPr>
          <a:xfrm>
            <a:off x="150733" y="-42367"/>
            <a:ext cx="10232800" cy="8380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800"/>
              </a:spcBef>
              <a:spcAft>
                <a:spcPts val="0"/>
              </a:spcAft>
              <a:buClr>
                <a:srgbClr val="000000"/>
              </a:buClr>
              <a:buSzPts val="4000"/>
              <a:buFont typeface="Arial"/>
              <a:buNone/>
              <a:defRPr sz="4000" b="1" i="0" u="none" strike="noStrike" cap="none">
                <a:solidFill>
                  <a:srgbClr val="FFFFFF"/>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9pPr>
          </a:lstStyle>
          <a:p>
            <a:endParaRPr/>
          </a:p>
        </p:txBody>
      </p:sp>
      <p:sp>
        <p:nvSpPr>
          <p:cNvPr id="23" name="Google Shape;23;p23"/>
          <p:cNvSpPr txBox="1">
            <a:spLocks noGrp="1"/>
          </p:cNvSpPr>
          <p:nvPr>
            <p:ph type="body" idx="1"/>
          </p:nvPr>
        </p:nvSpPr>
        <p:spPr>
          <a:xfrm>
            <a:off x="150733" y="1254800"/>
            <a:ext cx="11658400" cy="53200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0"/>
              </a:spcBef>
              <a:spcAft>
                <a:spcPts val="0"/>
              </a:spcAft>
              <a:buClr>
                <a:srgbClr val="000000"/>
              </a:buClr>
              <a:buSzPts val="1400"/>
              <a:buFont typeface="Arial"/>
              <a:buChar char="●"/>
              <a:defRPr sz="2400" b="0" i="0" u="none" strike="noStrike" cap="none">
                <a:solidFill>
                  <a:srgbClr val="000000"/>
                </a:solidFill>
                <a:latin typeface="Trebuchet MS"/>
                <a:ea typeface="Trebuchet MS"/>
                <a:cs typeface="Trebuchet MS"/>
                <a:sym typeface="Trebuchet MS"/>
              </a:defRPr>
            </a:lvl1pPr>
            <a:lvl2pPr marL="914400" marR="0" lvl="1" indent="-342900" algn="l" rtl="0">
              <a:lnSpc>
                <a:spcPct val="100000"/>
              </a:lnSpc>
              <a:spcBef>
                <a:spcPts val="0"/>
              </a:spcBef>
              <a:spcAft>
                <a:spcPts val="0"/>
              </a:spcAft>
              <a:buClr>
                <a:srgbClr val="000000"/>
              </a:buClr>
              <a:buSzPts val="1800"/>
              <a:buFont typeface="Trebuchet MS"/>
              <a:buChar char="○"/>
              <a:defRPr sz="2400" b="0" i="0" u="none" strike="noStrike" cap="none">
                <a:solidFill>
                  <a:srgbClr val="000000"/>
                </a:solidFill>
                <a:latin typeface="Trebuchet MS"/>
                <a:ea typeface="Trebuchet MS"/>
                <a:cs typeface="Trebuchet MS"/>
                <a:sym typeface="Trebuchet MS"/>
              </a:defRPr>
            </a:lvl2pPr>
            <a:lvl3pPr marL="1371600" marR="0" lvl="2" indent="-342900" algn="l" rtl="0">
              <a:lnSpc>
                <a:spcPct val="100000"/>
              </a:lnSpc>
              <a:spcBef>
                <a:spcPts val="0"/>
              </a:spcBef>
              <a:spcAft>
                <a:spcPts val="0"/>
              </a:spcAft>
              <a:buClr>
                <a:srgbClr val="000000"/>
              </a:buClr>
              <a:buSzPts val="1800"/>
              <a:buFont typeface="Trebuchet MS"/>
              <a:buChar char="■"/>
              <a:defRPr sz="2400" b="0" i="0" u="none" strike="noStrike" cap="none">
                <a:solidFill>
                  <a:srgbClr val="000000"/>
                </a:solidFill>
                <a:latin typeface="Trebuchet MS"/>
                <a:ea typeface="Trebuchet MS"/>
                <a:cs typeface="Trebuchet MS"/>
                <a:sym typeface="Trebuchet MS"/>
              </a:defRPr>
            </a:lvl3pPr>
            <a:lvl4pPr marL="1828800" marR="0" lvl="3" indent="-317500" algn="l" rtl="0">
              <a:lnSpc>
                <a:spcPct val="100000"/>
              </a:lnSpc>
              <a:spcBef>
                <a:spcPts val="0"/>
              </a:spcBef>
              <a:spcAft>
                <a:spcPts val="0"/>
              </a:spcAft>
              <a:buClr>
                <a:srgbClr val="000000"/>
              </a:buClr>
              <a:buSzPts val="1400"/>
              <a:buFont typeface="Trebuchet MS"/>
              <a:buChar char="●"/>
              <a:defRPr sz="1867" b="0" i="0" u="none" strike="noStrike" cap="none">
                <a:solidFill>
                  <a:srgbClr val="000000"/>
                </a:solidFill>
                <a:latin typeface="Trebuchet MS"/>
                <a:ea typeface="Trebuchet MS"/>
                <a:cs typeface="Trebuchet MS"/>
                <a:sym typeface="Trebuchet MS"/>
              </a:defRPr>
            </a:lvl4pPr>
            <a:lvl5pPr marL="2286000" marR="0" lvl="4" indent="-317500" algn="l" rtl="0">
              <a:lnSpc>
                <a:spcPct val="100000"/>
              </a:lnSpc>
              <a:spcBef>
                <a:spcPts val="0"/>
              </a:spcBef>
              <a:spcAft>
                <a:spcPts val="0"/>
              </a:spcAft>
              <a:buClr>
                <a:srgbClr val="000000"/>
              </a:buClr>
              <a:buSzPts val="1400"/>
              <a:buFont typeface="Trebuchet MS"/>
              <a:buChar char="○"/>
              <a:defRPr sz="1867" b="0" i="0" u="none" strike="noStrike" cap="none">
                <a:solidFill>
                  <a:srgbClr val="000000"/>
                </a:solidFill>
                <a:latin typeface="Trebuchet MS"/>
                <a:ea typeface="Trebuchet MS"/>
                <a:cs typeface="Trebuchet MS"/>
                <a:sym typeface="Trebuchet MS"/>
              </a:defRPr>
            </a:lvl5pPr>
            <a:lvl6pPr marL="2743200" marR="0" lvl="5" indent="-317500" algn="l" rtl="0">
              <a:lnSpc>
                <a:spcPct val="100000"/>
              </a:lnSpc>
              <a:spcBef>
                <a:spcPts val="0"/>
              </a:spcBef>
              <a:spcAft>
                <a:spcPts val="0"/>
              </a:spcAft>
              <a:buClr>
                <a:srgbClr val="000000"/>
              </a:buClr>
              <a:buSzPts val="1400"/>
              <a:buFont typeface="Trebuchet MS"/>
              <a:buChar char="■"/>
              <a:defRPr sz="1867" b="0" i="0" u="none" strike="noStrike" cap="none">
                <a:solidFill>
                  <a:srgbClr val="000000"/>
                </a:solidFill>
                <a:latin typeface="Trebuchet MS"/>
                <a:ea typeface="Trebuchet MS"/>
                <a:cs typeface="Trebuchet MS"/>
                <a:sym typeface="Trebuchet MS"/>
              </a:defRPr>
            </a:lvl6pPr>
            <a:lvl7pPr marL="3200400" marR="0" lvl="6" indent="-292100" algn="l" rtl="0">
              <a:lnSpc>
                <a:spcPct val="100000"/>
              </a:lnSpc>
              <a:spcBef>
                <a:spcPts val="0"/>
              </a:spcBef>
              <a:spcAft>
                <a:spcPts val="0"/>
              </a:spcAft>
              <a:buClr>
                <a:srgbClr val="000000"/>
              </a:buClr>
              <a:buSzPts val="1000"/>
              <a:buFont typeface="Trebuchet MS"/>
              <a:buChar char="●"/>
              <a:defRPr sz="1333" b="0" i="0" u="none" strike="noStrike" cap="none">
                <a:solidFill>
                  <a:srgbClr val="000000"/>
                </a:solidFill>
                <a:latin typeface="Trebuchet MS"/>
                <a:ea typeface="Trebuchet MS"/>
                <a:cs typeface="Trebuchet MS"/>
                <a:sym typeface="Trebuchet MS"/>
              </a:defRPr>
            </a:lvl7pPr>
            <a:lvl8pPr marL="3657600" marR="0" lvl="7" indent="-292100" algn="l" rtl="0">
              <a:lnSpc>
                <a:spcPct val="100000"/>
              </a:lnSpc>
              <a:spcBef>
                <a:spcPts val="0"/>
              </a:spcBef>
              <a:spcAft>
                <a:spcPts val="0"/>
              </a:spcAft>
              <a:buClr>
                <a:srgbClr val="000000"/>
              </a:buClr>
              <a:buSzPts val="1000"/>
              <a:buFont typeface="Trebuchet MS"/>
              <a:buChar char="○"/>
              <a:defRPr sz="1333" b="0" i="0" u="none" strike="noStrike" cap="none">
                <a:solidFill>
                  <a:srgbClr val="000000"/>
                </a:solidFill>
                <a:latin typeface="Trebuchet MS"/>
                <a:ea typeface="Trebuchet MS"/>
                <a:cs typeface="Trebuchet MS"/>
                <a:sym typeface="Trebuchet MS"/>
              </a:defRPr>
            </a:lvl8pPr>
            <a:lvl9pPr marL="4114800" marR="0" lvl="8" indent="-292100" algn="l" rtl="0">
              <a:lnSpc>
                <a:spcPct val="100000"/>
              </a:lnSpc>
              <a:spcBef>
                <a:spcPts val="0"/>
              </a:spcBef>
              <a:spcAft>
                <a:spcPts val="0"/>
              </a:spcAft>
              <a:buClr>
                <a:srgbClr val="000000"/>
              </a:buClr>
              <a:buSzPts val="1000"/>
              <a:buFont typeface="Trebuchet MS"/>
              <a:buChar char="■"/>
              <a:defRPr sz="1333" b="0" i="0" u="none" strike="noStrike" cap="none">
                <a:solidFill>
                  <a:srgbClr val="000000"/>
                </a:solidFill>
                <a:latin typeface="Trebuchet MS"/>
                <a:ea typeface="Trebuchet MS"/>
                <a:cs typeface="Trebuchet MS"/>
                <a:sym typeface="Trebuchet MS"/>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d: thank you">
  <p:cSld name="End: thank you">
    <p:bg>
      <p:bgPr>
        <a:blipFill>
          <a:blip r:embed="rId2">
            <a:alphaModFix/>
          </a:blip>
          <a:stretch>
            <a:fillRect/>
          </a:stretch>
        </a:blipFill>
        <a:effectLst/>
      </p:bgPr>
    </p:bg>
    <p:spTree>
      <p:nvGrpSpPr>
        <p:cNvPr id="1" name="Shape 24"/>
        <p:cNvGrpSpPr/>
        <p:nvPr/>
      </p:nvGrpSpPr>
      <p:grpSpPr>
        <a:xfrm>
          <a:off x="0" y="0"/>
          <a:ext cx="0" cy="0"/>
          <a:chOff x="0" y="0"/>
          <a:chExt cx="0" cy="0"/>
        </a:xfrm>
      </p:grpSpPr>
      <p:sp>
        <p:nvSpPr>
          <p:cNvPr id="25" name="Google Shape;25;p24"/>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lvl="0"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1pPr>
            <a:lvl2pPr marL="0" lvl="1"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2pPr>
            <a:lvl3pPr marL="0" lvl="2"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3pPr>
            <a:lvl4pPr marL="0" lvl="3"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4pPr>
            <a:lvl5pPr marL="0" lvl="4"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5pPr>
            <a:lvl6pPr marL="0" lvl="5"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6pPr>
            <a:lvl7pPr marL="0" lvl="6"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7pPr>
            <a:lvl8pPr marL="0" lvl="7"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8pPr>
            <a:lvl9pPr marL="0" lvl="8" indent="0" algn="r">
              <a:lnSpc>
                <a:spcPct val="100000"/>
              </a:lnSpc>
              <a:spcBef>
                <a:spcPts val="0"/>
              </a:spcBef>
              <a:spcAft>
                <a:spcPts val="0"/>
              </a:spcAft>
              <a:buSzPts val="1333"/>
              <a:buNone/>
              <a:defRPr sz="1333"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26" name="Google Shape;26;p24"/>
          <p:cNvPicPr preferRelativeResize="0"/>
          <p:nvPr/>
        </p:nvPicPr>
        <p:blipFill rotWithShape="1">
          <a:blip r:embed="rId3">
            <a:alphaModFix/>
          </a:blip>
          <a:srcRect t="169" b="159"/>
          <a:stretch/>
        </p:blipFill>
        <p:spPr>
          <a:xfrm>
            <a:off x="9290588" y="6222055"/>
            <a:ext cx="2748635" cy="483167"/>
          </a:xfrm>
          <a:prstGeom prst="rect">
            <a:avLst/>
          </a:prstGeom>
          <a:noFill/>
          <a:ln>
            <a:noFill/>
          </a:ln>
        </p:spPr>
      </p:pic>
      <p:sp>
        <p:nvSpPr>
          <p:cNvPr id="27" name="Google Shape;27;p24"/>
          <p:cNvSpPr txBox="1">
            <a:spLocks noGrp="1"/>
          </p:cNvSpPr>
          <p:nvPr>
            <p:ph type="subTitle" idx="1"/>
          </p:nvPr>
        </p:nvSpPr>
        <p:spPr>
          <a:xfrm>
            <a:off x="1287500" y="3836000"/>
            <a:ext cx="9362000" cy="910400"/>
          </a:xfrm>
          <a:prstGeom prst="rect">
            <a:avLst/>
          </a:prstGeom>
          <a:noFill/>
          <a:ln>
            <a:noFill/>
          </a:ln>
        </p:spPr>
        <p:txBody>
          <a:bodyPr spcFirstLastPara="1" wrap="square" lIns="91425" tIns="91425" rIns="91425" bIns="91425" anchor="t" anchorCtr="0">
            <a:noAutofit/>
          </a:bodyPr>
          <a:lstStyle>
            <a:lvl1pPr marR="0" lvl="0" algn="ctr" rtl="0">
              <a:lnSpc>
                <a:spcPct val="100000"/>
              </a:lnSpc>
              <a:spcBef>
                <a:spcPts val="0"/>
              </a:spcBef>
              <a:spcAft>
                <a:spcPts val="0"/>
              </a:spcAft>
              <a:buClr>
                <a:srgbClr val="000000"/>
              </a:buClr>
              <a:buSzPts val="3733"/>
              <a:buFont typeface="Arial"/>
              <a:buNone/>
              <a:defRPr sz="3733" b="0" i="0" u="none" strike="noStrike" cap="none">
                <a:solidFill>
                  <a:srgbClr val="FFFFFF"/>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9pPr>
          </a:lstStyle>
          <a:p>
            <a:endParaRPr/>
          </a:p>
        </p:txBody>
      </p:sp>
      <p:sp>
        <p:nvSpPr>
          <p:cNvPr id="28" name="Google Shape;28;p24"/>
          <p:cNvSpPr txBox="1">
            <a:spLocks noGrp="1"/>
          </p:cNvSpPr>
          <p:nvPr>
            <p:ph type="subTitle" idx="2"/>
          </p:nvPr>
        </p:nvSpPr>
        <p:spPr>
          <a:xfrm>
            <a:off x="3218200" y="6176451"/>
            <a:ext cx="5755600" cy="574400"/>
          </a:xfrm>
          <a:prstGeom prst="rect">
            <a:avLst/>
          </a:prstGeom>
          <a:noFill/>
          <a:ln>
            <a:noFill/>
          </a:ln>
        </p:spPr>
        <p:txBody>
          <a:bodyPr spcFirstLastPara="1" wrap="square" lIns="91425" tIns="91425" rIns="91425" bIns="91425" anchor="ctr" anchorCtr="0">
            <a:noAutofit/>
          </a:bodyPr>
          <a:lstStyle>
            <a:lvl1pPr marR="0" lvl="0" algn="ctr" rtl="0">
              <a:lnSpc>
                <a:spcPct val="100000"/>
              </a:lnSpc>
              <a:spcBef>
                <a:spcPts val="0"/>
              </a:spcBef>
              <a:spcAft>
                <a:spcPts val="0"/>
              </a:spcAft>
              <a:buClr>
                <a:srgbClr val="000000"/>
              </a:buClr>
              <a:buSzPts val="2400"/>
              <a:buFont typeface="Arial"/>
              <a:buNone/>
              <a:defRPr sz="2400" b="0" i="0" u="none" strike="noStrike" cap="none">
                <a:solidFill>
                  <a:srgbClr val="FFFFFF"/>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67" b="0" i="0" u="none" strike="noStrike" cap="none">
                <a:solidFill>
                  <a:srgbClr val="000000"/>
                </a:solidFill>
                <a:latin typeface="Arial"/>
                <a:ea typeface="Arial"/>
                <a:cs typeface="Arial"/>
                <a:sym typeface="Arial"/>
              </a:defRPr>
            </a:lvl9pPr>
          </a:lstStyle>
          <a:p>
            <a:endParaRPr/>
          </a:p>
        </p:txBody>
      </p:sp>
      <p:sp>
        <p:nvSpPr>
          <p:cNvPr id="29" name="Google Shape;29;p24"/>
          <p:cNvSpPr txBox="1"/>
          <p:nvPr/>
        </p:nvSpPr>
        <p:spPr>
          <a:xfrm>
            <a:off x="1202200" y="2107900"/>
            <a:ext cx="9787600" cy="1477287"/>
          </a:xfrm>
          <a:prstGeom prst="rect">
            <a:avLst/>
          </a:prstGeom>
          <a:noFill/>
          <a:ln>
            <a:noFill/>
          </a:ln>
        </p:spPr>
        <p:txBody>
          <a:bodyPr spcFirstLastPara="1" wrap="square" lIns="121900" tIns="121900" rIns="121900" bIns="121900" anchor="t" anchorCtr="0">
            <a:spAutoFit/>
          </a:bodyPr>
          <a:lstStyle/>
          <a:p>
            <a:pPr marL="0" marR="0" lvl="0" indent="0" algn="ctr" rtl="0">
              <a:lnSpc>
                <a:spcPct val="100000"/>
              </a:lnSpc>
              <a:spcBef>
                <a:spcPts val="0"/>
              </a:spcBef>
              <a:spcAft>
                <a:spcPts val="0"/>
              </a:spcAft>
              <a:buClr>
                <a:srgbClr val="000000"/>
              </a:buClr>
              <a:buSzPts val="8000"/>
              <a:buFont typeface="Arial"/>
              <a:buNone/>
            </a:pPr>
            <a:r>
              <a:rPr lang="en-US" sz="8000" b="1" i="0" u="none" strike="noStrike" cap="none">
                <a:solidFill>
                  <a:srgbClr val="FFFFFF"/>
                </a:solidFill>
                <a:latin typeface="Trebuchet MS"/>
                <a:ea typeface="Trebuchet MS"/>
                <a:cs typeface="Trebuchet MS"/>
                <a:sym typeface="Trebuchet MS"/>
              </a:rPr>
              <a:t>Thank you!</a:t>
            </a:r>
            <a:endParaRPr sz="8000" b="1" i="0" u="none" strike="noStrike" cap="none">
              <a:solidFill>
                <a:srgbClr val="FFFFFF"/>
              </a:solidFill>
              <a:latin typeface="Trebuchet MS"/>
              <a:ea typeface="Trebuchet MS"/>
              <a:cs typeface="Trebuchet MS"/>
              <a:sym typeface="Trebuchet MS"/>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1"/>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333"/>
              <a:buFont typeface="Arial"/>
              <a:buNone/>
              <a:defRPr sz="1333"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333"/>
              <a:buFont typeface="Arial"/>
              <a:buNone/>
              <a:defRPr sz="1333"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333"/>
              <a:buFont typeface="Arial"/>
              <a:buNone/>
              <a:defRPr sz="1333"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333"/>
              <a:buFont typeface="Arial"/>
              <a:buNone/>
              <a:defRPr sz="1333"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333"/>
              <a:buFont typeface="Arial"/>
              <a:buNone/>
              <a:defRPr sz="1333"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333"/>
              <a:buFont typeface="Arial"/>
              <a:buNone/>
              <a:defRPr sz="1333"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333"/>
              <a:buFont typeface="Arial"/>
              <a:buNone/>
              <a:defRPr sz="1333"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333"/>
              <a:buFont typeface="Arial"/>
              <a:buNone/>
              <a:defRPr sz="1333"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333"/>
              <a:buFont typeface="Arial"/>
              <a:buNone/>
              <a:defRPr sz="1333"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3"/>
        <p:cNvGrpSpPr/>
        <p:nvPr/>
      </p:nvGrpSpPr>
      <p:grpSpPr>
        <a:xfrm>
          <a:off x="0" y="0"/>
          <a:ext cx="0" cy="0"/>
          <a:chOff x="0" y="0"/>
          <a:chExt cx="0" cy="0"/>
        </a:xfrm>
      </p:grpSpPr>
      <p:sp>
        <p:nvSpPr>
          <p:cNvPr id="34" name="Google Shape;34;p1"/>
          <p:cNvSpPr txBox="1">
            <a:spLocks noGrp="1"/>
          </p:cNvSpPr>
          <p:nvPr>
            <p:ph type="title"/>
          </p:nvPr>
        </p:nvSpPr>
        <p:spPr>
          <a:xfrm>
            <a:off x="696800" y="797899"/>
            <a:ext cx="10798400" cy="4742821"/>
          </a:xfrm>
          <a:prstGeom prst="rect">
            <a:avLst/>
          </a:prstGeom>
          <a:noFill/>
          <a:ln>
            <a:noFill/>
          </a:ln>
          <a:effectLst>
            <a:outerShdw blurRad="57150" dist="19050" dir="5400000" algn="bl" rotWithShape="0">
              <a:srgbClr val="252E67">
                <a:alpha val="49803"/>
              </a:srgbClr>
            </a:outerShdw>
          </a:effectLst>
        </p:spPr>
        <p:txBody>
          <a:bodyPr spcFirstLastPara="1" wrap="square" lIns="91425" tIns="91425" rIns="91425" bIns="91425" anchor="b" anchorCtr="0">
            <a:noAutofit/>
          </a:bodyPr>
          <a:lstStyle/>
          <a:p>
            <a:pPr marL="0" marR="0" lvl="0" indent="0" algn="ctr" rtl="0">
              <a:lnSpc>
                <a:spcPct val="100000"/>
              </a:lnSpc>
              <a:spcBef>
                <a:spcPts val="0"/>
              </a:spcBef>
              <a:spcAft>
                <a:spcPts val="0"/>
              </a:spcAft>
              <a:buSzPts val="8000"/>
              <a:buNone/>
            </a:pPr>
            <a:r>
              <a:rPr lang="en-US" dirty="0"/>
              <a:t>TB Elimination Plan Colorado</a:t>
            </a:r>
            <a:br>
              <a:rPr lang="en-US" dirty="0"/>
            </a:br>
            <a:endParaRPr dirty="0"/>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33" y="-42367"/>
            <a:ext cx="11658400" cy="838000"/>
          </a:xfrm>
        </p:spPr>
        <p:txBody>
          <a:bodyPr/>
          <a:lstStyle/>
          <a:p>
            <a:pPr algn="ctr"/>
            <a:r>
              <a:rPr lang="en-US" dirty="0"/>
              <a:t>Background I</a:t>
            </a:r>
          </a:p>
        </p:txBody>
      </p:sp>
      <p:sp>
        <p:nvSpPr>
          <p:cNvPr id="3" name="Text Placeholder 2"/>
          <p:cNvSpPr>
            <a:spLocks noGrp="1"/>
          </p:cNvSpPr>
          <p:nvPr>
            <p:ph type="body" idx="1"/>
          </p:nvPr>
        </p:nvSpPr>
        <p:spPr>
          <a:xfrm>
            <a:off x="150732" y="1115736"/>
            <a:ext cx="11887469" cy="5101887"/>
          </a:xfrm>
        </p:spPr>
        <p:txBody>
          <a:bodyPr/>
          <a:lstStyle/>
          <a:p>
            <a:r>
              <a:rPr lang="en-US" sz="3200" dirty="0"/>
              <a:t>Colorado is a decentralized state making each local public health department responsible for its jurisdiction</a:t>
            </a:r>
          </a:p>
          <a:p>
            <a:r>
              <a:rPr lang="en-US" sz="3200" dirty="0"/>
              <a:t>The entire TBE plan development took approximately 1 year</a:t>
            </a:r>
          </a:p>
          <a:p>
            <a:r>
              <a:rPr lang="en-US" sz="3200" dirty="0"/>
              <a:t>We hired a neutral facilitator to run meetings, keep us each accountable, and, crucially, ensure that the process was not led by the state TB program. We were an equal participant in the process</a:t>
            </a:r>
          </a:p>
          <a:p>
            <a:r>
              <a:rPr lang="en-US" sz="3200" dirty="0"/>
              <a:t>We reviewed as many TBE plans as we could find from California’s to the World Health Organization’s</a:t>
            </a:r>
          </a:p>
          <a:p>
            <a:r>
              <a:rPr lang="en-US" sz="3200" dirty="0"/>
              <a:t>We sent out a call to participate to our entire Listserv </a:t>
            </a:r>
          </a:p>
        </p:txBody>
      </p:sp>
      <p:sp>
        <p:nvSpPr>
          <p:cNvPr id="5" name="Slide Number Placeholder 4"/>
          <p:cNvSpPr>
            <a:spLocks noGrp="1"/>
          </p:cNvSpPr>
          <p:nvPr>
            <p:ph type="sldNum" idx="12"/>
          </p:nvPr>
        </p:nvSpPr>
        <p:spPr>
          <a:xfrm>
            <a:off x="5046731" y="6217623"/>
            <a:ext cx="731600" cy="524800"/>
          </a:xfrm>
        </p:spPr>
        <p:txBody>
          <a:bodyPr/>
          <a:lstStyle/>
          <a:p>
            <a:pPr marL="0" lvl="0" indent="0" algn="r" rtl="0">
              <a:spcBef>
                <a:spcPts val="0"/>
              </a:spcBef>
              <a:spcAft>
                <a:spcPts val="0"/>
              </a:spcAft>
              <a:buNone/>
            </a:pPr>
            <a:fld id="{00000000-1234-1234-1234-123412341234}" type="slidenum">
              <a:rPr lang="en-US" smtClean="0"/>
              <a:t>2</a:t>
            </a:fld>
            <a:endParaRPr lang="en-US" dirty="0"/>
          </a:p>
        </p:txBody>
      </p:sp>
    </p:spTree>
    <p:extLst>
      <p:ext uri="{BB962C8B-B14F-4D97-AF65-F5344CB8AC3E}">
        <p14:creationId xmlns:p14="http://schemas.microsoft.com/office/powerpoint/2010/main" val="134979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6"/>
          <p:cNvSpPr txBox="1">
            <a:spLocks noGrp="1"/>
          </p:cNvSpPr>
          <p:nvPr>
            <p:ph type="title"/>
          </p:nvPr>
        </p:nvSpPr>
        <p:spPr>
          <a:xfrm>
            <a:off x="150733" y="-42367"/>
            <a:ext cx="11860754" cy="8380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800"/>
              </a:spcBef>
              <a:spcAft>
                <a:spcPts val="0"/>
              </a:spcAft>
              <a:buSzPts val="4000"/>
              <a:buNone/>
            </a:pPr>
            <a:r>
              <a:rPr lang="en-US" dirty="0"/>
              <a:t>Background II</a:t>
            </a:r>
            <a:endParaRPr dirty="0"/>
          </a:p>
        </p:txBody>
      </p:sp>
      <p:sp>
        <p:nvSpPr>
          <p:cNvPr id="112" name="Google Shape;112;p16"/>
          <p:cNvSpPr txBox="1">
            <a:spLocks noGrp="1"/>
          </p:cNvSpPr>
          <p:nvPr>
            <p:ph type="body" idx="1"/>
          </p:nvPr>
        </p:nvSpPr>
        <p:spPr>
          <a:xfrm>
            <a:off x="150733" y="1090569"/>
            <a:ext cx="11658400" cy="5484231"/>
          </a:xfrm>
          <a:prstGeom prst="rect">
            <a:avLst/>
          </a:prstGeom>
          <a:noFill/>
          <a:ln>
            <a:noFill/>
          </a:ln>
        </p:spPr>
        <p:txBody>
          <a:bodyPr spcFirstLastPara="1" wrap="square" lIns="91425" tIns="91425" rIns="91425" bIns="91425" anchor="t" anchorCtr="0">
            <a:noAutofit/>
          </a:bodyPr>
          <a:lstStyle/>
          <a:p>
            <a:r>
              <a:rPr lang="en-US" sz="2800" dirty="0"/>
              <a:t>We recruited a cross-disciplinary cadre of key stakeholders</a:t>
            </a:r>
          </a:p>
          <a:p>
            <a:r>
              <a:rPr lang="en-US" sz="2800" dirty="0"/>
              <a:t>This group was called the Volunteer TB Elimination Workgroup Committee, comprised of TB survivors, nurses doctors, laboratorians, epidemiologists, and other key public health staff, all interested in giving their insights and perspectives</a:t>
            </a:r>
          </a:p>
          <a:p>
            <a:r>
              <a:rPr lang="en-US" sz="2800" dirty="0"/>
              <a:t>The meetings we’re biweekly for the first several months via a hybrid in-person/Zoom</a:t>
            </a:r>
          </a:p>
          <a:p>
            <a:r>
              <a:rPr lang="en-US" sz="2800" dirty="0"/>
              <a:t>Then we moved to monthly meetings once we had volunteers to lead the 6 Goal-specific sub-groups</a:t>
            </a:r>
          </a:p>
          <a:p>
            <a:pPr lvl="1"/>
            <a:r>
              <a:rPr lang="en-US" sz="2800" dirty="0"/>
              <a:t>The sub-groups would report back to the larger volunteer on progress each month</a:t>
            </a:r>
          </a:p>
          <a:p>
            <a:pPr marL="609585" lvl="0" indent="-334423" algn="l" rtl="0">
              <a:lnSpc>
                <a:spcPct val="100000"/>
              </a:lnSpc>
              <a:spcBef>
                <a:spcPts val="0"/>
              </a:spcBef>
              <a:spcAft>
                <a:spcPts val="0"/>
              </a:spcAft>
              <a:buSzPts val="1400"/>
              <a:buNone/>
            </a:pPr>
            <a:endParaRPr dirty="0"/>
          </a:p>
          <a:p>
            <a:pPr marL="609585" lvl="0" indent="-334423" algn="l" rtl="0">
              <a:lnSpc>
                <a:spcPct val="100000"/>
              </a:lnSpc>
              <a:spcBef>
                <a:spcPts val="0"/>
              </a:spcBef>
              <a:spcAft>
                <a:spcPts val="0"/>
              </a:spcAft>
              <a:buSzPts val="1400"/>
              <a:buNone/>
            </a:pPr>
            <a:endParaRPr dirty="0"/>
          </a:p>
        </p:txBody>
      </p:sp>
      <p:sp>
        <p:nvSpPr>
          <p:cNvPr id="3" name="Slide Number Placeholder 2"/>
          <p:cNvSpPr>
            <a:spLocks noGrp="1"/>
          </p:cNvSpPr>
          <p:nvPr>
            <p:ph type="sldNum" idx="12"/>
          </p:nvPr>
        </p:nvSpPr>
        <p:spPr>
          <a:xfrm>
            <a:off x="5614133" y="6312400"/>
            <a:ext cx="731600" cy="524800"/>
          </a:xfrm>
        </p:spPr>
        <p:txBody>
          <a:bodyPr/>
          <a:lstStyle/>
          <a:p>
            <a:pPr marL="0" lvl="0" indent="0" algn="r" rtl="0">
              <a:spcBef>
                <a:spcPts val="0"/>
              </a:spcBef>
              <a:spcAft>
                <a:spcPts val="0"/>
              </a:spcAft>
              <a:buNone/>
            </a:pPr>
            <a:fld id="{00000000-1234-1234-1234-123412341234}" type="slidenum">
              <a:rPr lang="en-US" smtClean="0"/>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32" y="-42367"/>
            <a:ext cx="11736467" cy="838000"/>
          </a:xfrm>
        </p:spPr>
        <p:txBody>
          <a:bodyPr/>
          <a:lstStyle/>
          <a:p>
            <a:pPr algn="ctr"/>
            <a:r>
              <a:rPr lang="en-US" dirty="0"/>
              <a:t>The 6 Overarching Goals</a:t>
            </a:r>
          </a:p>
        </p:txBody>
      </p:sp>
      <p:sp>
        <p:nvSpPr>
          <p:cNvPr id="3" name="Text Placeholder 2"/>
          <p:cNvSpPr>
            <a:spLocks noGrp="1"/>
          </p:cNvSpPr>
          <p:nvPr>
            <p:ph type="body" idx="1"/>
          </p:nvPr>
        </p:nvSpPr>
        <p:spPr>
          <a:xfrm>
            <a:off x="0" y="1254800"/>
            <a:ext cx="12120879" cy="5320000"/>
          </a:xfrm>
        </p:spPr>
        <p:txBody>
          <a:bodyPr/>
          <a:lstStyle/>
          <a:p>
            <a:pPr marL="139700" indent="0">
              <a:buNone/>
            </a:pPr>
            <a:r>
              <a:rPr lang="en-US" b="1" dirty="0"/>
              <a:t>Goal 1:  Find and engage individuals and populations at-risk for TB infection</a:t>
            </a:r>
          </a:p>
          <a:p>
            <a:pPr marL="139700" indent="0">
              <a:buNone/>
            </a:pPr>
            <a:r>
              <a:rPr lang="en-US" dirty="0"/>
              <a:t>Use data-driven epidemiological profiles and surveillance systems to identify those most at-risk for progressing from TB infection to TB disease.</a:t>
            </a:r>
          </a:p>
          <a:p>
            <a:pPr marL="139700" indent="0">
              <a:buNone/>
            </a:pPr>
            <a:endParaRPr lang="en-US" dirty="0"/>
          </a:p>
          <a:p>
            <a:pPr marL="139700" indent="0">
              <a:buNone/>
            </a:pPr>
            <a:r>
              <a:rPr lang="en-US" b="1" dirty="0"/>
              <a:t>Goal 2: Test those at-risk for TB infection and progression to TB disease so individuals know their status</a:t>
            </a:r>
          </a:p>
          <a:p>
            <a:pPr marL="139700" indent="0">
              <a:buNone/>
            </a:pPr>
            <a:r>
              <a:rPr lang="en-US" dirty="0"/>
              <a:t>Evaluate those with positive tests to diagnose and/or exclude active or inactive TB. Recommend treatment based upon the risk of progression to active TB disease.</a:t>
            </a:r>
          </a:p>
          <a:p>
            <a:pPr marL="139700" indent="0">
              <a:buNone/>
            </a:pPr>
            <a:endParaRPr lang="en-US" dirty="0"/>
          </a:p>
          <a:p>
            <a:pPr marL="139700" indent="0">
              <a:buNone/>
            </a:pPr>
            <a:r>
              <a:rPr lang="en-US" b="1" dirty="0"/>
              <a:t>Goal 3: Ensure completion of treatment of those diagnosed with TB infection </a:t>
            </a:r>
            <a:r>
              <a:rPr lang="en-US" dirty="0"/>
              <a:t>Utilize efficacious short-course therapies when appropriate to achieve treatment completion for TB infection.</a:t>
            </a:r>
          </a:p>
        </p:txBody>
      </p:sp>
      <p:sp>
        <p:nvSpPr>
          <p:cNvPr id="5" name="Slide Number Placeholder 4"/>
          <p:cNvSpPr>
            <a:spLocks noGrp="1"/>
          </p:cNvSpPr>
          <p:nvPr>
            <p:ph type="sldNum" idx="12"/>
          </p:nvPr>
        </p:nvSpPr>
        <p:spPr>
          <a:xfrm>
            <a:off x="5117753" y="6333200"/>
            <a:ext cx="731600" cy="524800"/>
          </a:xfrm>
        </p:spPr>
        <p:txBody>
          <a:bodyPr/>
          <a:lstStyle/>
          <a:p>
            <a:pPr marL="0" lvl="0" indent="0" algn="r" rtl="0">
              <a:spcBef>
                <a:spcPts val="0"/>
              </a:spcBef>
              <a:spcAft>
                <a:spcPts val="0"/>
              </a:spcAft>
              <a:buNone/>
            </a:pPr>
            <a:fld id="{00000000-1234-1234-1234-123412341234}" type="slidenum">
              <a:rPr lang="en-US" smtClean="0"/>
              <a:t>4</a:t>
            </a:fld>
            <a:endParaRPr lang="en-US" dirty="0"/>
          </a:p>
        </p:txBody>
      </p:sp>
    </p:spTree>
    <p:extLst>
      <p:ext uri="{BB962C8B-B14F-4D97-AF65-F5344CB8AC3E}">
        <p14:creationId xmlns:p14="http://schemas.microsoft.com/office/powerpoint/2010/main" val="2936637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32" y="-42367"/>
            <a:ext cx="11736467" cy="838000"/>
          </a:xfrm>
        </p:spPr>
        <p:txBody>
          <a:bodyPr/>
          <a:lstStyle/>
          <a:p>
            <a:pPr algn="ctr"/>
            <a:r>
              <a:rPr lang="en-US" dirty="0"/>
              <a:t>The 6 Overarching Goals</a:t>
            </a:r>
          </a:p>
        </p:txBody>
      </p:sp>
      <p:sp>
        <p:nvSpPr>
          <p:cNvPr id="3" name="Text Placeholder 2"/>
          <p:cNvSpPr>
            <a:spLocks noGrp="1"/>
          </p:cNvSpPr>
          <p:nvPr>
            <p:ph type="body" idx="1"/>
          </p:nvPr>
        </p:nvSpPr>
        <p:spPr>
          <a:xfrm>
            <a:off x="0" y="1254800"/>
            <a:ext cx="12120879" cy="5320000"/>
          </a:xfrm>
        </p:spPr>
        <p:txBody>
          <a:bodyPr/>
          <a:lstStyle/>
          <a:p>
            <a:pPr marL="139700" indent="0">
              <a:buNone/>
            </a:pPr>
            <a:r>
              <a:rPr lang="en-US" b="1" dirty="0"/>
              <a:t>Goal 4:  Create systematic support for TB prevention</a:t>
            </a:r>
          </a:p>
          <a:p>
            <a:pPr marL="139700" indent="0">
              <a:buNone/>
            </a:pPr>
            <a:r>
              <a:rPr lang="en-US" sz="2000" dirty="0"/>
              <a:t>Engage and educate public health, community health partners, and individual health providers to develop a comprehensive, crosscutting system where active referrals and collaboration across disciplines leads to improved patient outcomes.</a:t>
            </a:r>
          </a:p>
          <a:p>
            <a:pPr marL="139700" indent="0">
              <a:buNone/>
            </a:pPr>
            <a:endParaRPr lang="en-US" sz="2000" dirty="0"/>
          </a:p>
          <a:p>
            <a:pPr marL="139700" indent="0">
              <a:buNone/>
            </a:pPr>
            <a:r>
              <a:rPr lang="en-US" b="1" dirty="0"/>
              <a:t>Goal 5:  Tailor communication messages to key groups</a:t>
            </a:r>
          </a:p>
          <a:p>
            <a:pPr marL="139700" indent="0">
              <a:buNone/>
            </a:pPr>
            <a:r>
              <a:rPr lang="en-US" sz="2000" dirty="0"/>
              <a:t>Develop and implement simple and clear TB prevention marketing and education strategies for providers and the public alike.</a:t>
            </a:r>
          </a:p>
          <a:p>
            <a:pPr marL="139700" indent="0">
              <a:buNone/>
            </a:pPr>
            <a:endParaRPr lang="en-US" sz="2000" dirty="0"/>
          </a:p>
          <a:p>
            <a:pPr marL="139700" indent="0">
              <a:buNone/>
            </a:pPr>
            <a:r>
              <a:rPr lang="en-US" b="1" dirty="0"/>
              <a:t>Goal 6: Integrate emerging technologies &amp; Report and track with ongoing evaluation of programmatic effectiveness</a:t>
            </a:r>
          </a:p>
          <a:p>
            <a:pPr marL="139700" indent="0">
              <a:buNone/>
            </a:pPr>
            <a:r>
              <a:rPr lang="en-US" sz="2000" dirty="0"/>
              <a:t>To ensure that public health and community health providers are reaching at-risk populations and guiding individuals through TB infection treatment, systems shall be developed to measure progress and defined time-specific targets should be developed to gauge progress and identify opportunities to improve using on-going evaluation of these systems.</a:t>
            </a:r>
          </a:p>
        </p:txBody>
      </p:sp>
      <p:sp>
        <p:nvSpPr>
          <p:cNvPr id="5" name="Slide Number Placeholder 4"/>
          <p:cNvSpPr>
            <a:spLocks noGrp="1"/>
          </p:cNvSpPr>
          <p:nvPr>
            <p:ph type="sldNum" idx="12"/>
          </p:nvPr>
        </p:nvSpPr>
        <p:spPr>
          <a:xfrm>
            <a:off x="5117753" y="6333200"/>
            <a:ext cx="731600" cy="524800"/>
          </a:xfrm>
        </p:spPr>
        <p:txBody>
          <a:bodyPr/>
          <a:lstStyle/>
          <a:p>
            <a:pPr marL="0" lvl="0" indent="0" algn="r" rtl="0">
              <a:spcBef>
                <a:spcPts val="0"/>
              </a:spcBef>
              <a:spcAft>
                <a:spcPts val="0"/>
              </a:spcAft>
              <a:buNone/>
            </a:pPr>
            <a:fld id="{00000000-1234-1234-1234-123412341234}" type="slidenum">
              <a:rPr lang="en-US" smtClean="0"/>
              <a:t>5</a:t>
            </a:fld>
            <a:endParaRPr lang="en-US" dirty="0"/>
          </a:p>
        </p:txBody>
      </p:sp>
    </p:spTree>
    <p:extLst>
      <p:ext uri="{BB962C8B-B14F-4D97-AF65-F5344CB8AC3E}">
        <p14:creationId xmlns:p14="http://schemas.microsoft.com/office/powerpoint/2010/main" val="723204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a:t>
            </a:fld>
            <a:endParaRPr lang="en-US"/>
          </a:p>
        </p:txBody>
      </p:sp>
      <p:sp>
        <p:nvSpPr>
          <p:cNvPr id="3" name="Title 2"/>
          <p:cNvSpPr>
            <a:spLocks noGrp="1"/>
          </p:cNvSpPr>
          <p:nvPr>
            <p:ph type="title"/>
          </p:nvPr>
        </p:nvSpPr>
        <p:spPr>
          <a:xfrm>
            <a:off x="150733" y="-42367"/>
            <a:ext cx="11877478" cy="838000"/>
          </a:xfrm>
        </p:spPr>
        <p:txBody>
          <a:bodyPr/>
          <a:lstStyle/>
          <a:p>
            <a:pPr algn="ctr"/>
            <a:r>
              <a:rPr lang="en-US" dirty="0"/>
              <a:t>Goals, Strategies, Objectives, &amp; Activities</a:t>
            </a:r>
          </a:p>
        </p:txBody>
      </p:sp>
      <p:sp>
        <p:nvSpPr>
          <p:cNvPr id="4" name="Text Placeholder 3"/>
          <p:cNvSpPr>
            <a:spLocks noGrp="1"/>
          </p:cNvSpPr>
          <p:nvPr>
            <p:ph type="body" idx="1"/>
          </p:nvPr>
        </p:nvSpPr>
        <p:spPr/>
        <p:txBody>
          <a:bodyPr/>
          <a:lstStyle/>
          <a:p>
            <a:pPr marL="139700" indent="0">
              <a:buNone/>
            </a:pPr>
            <a:r>
              <a:rPr lang="en-US" sz="1600" u="sng" dirty="0"/>
              <a:t>Goal 3: </a:t>
            </a:r>
            <a:r>
              <a:rPr lang="en-US" sz="1600" dirty="0"/>
              <a:t>Ensure completion of treatment of those diagnosed with </a:t>
            </a:r>
            <a:r>
              <a:rPr lang="en-US" sz="1600"/>
              <a:t>TB infection</a:t>
            </a:r>
          </a:p>
          <a:p>
            <a:pPr marL="139700" indent="0">
              <a:buNone/>
            </a:pPr>
            <a:endParaRPr lang="en-US" sz="1600" u="sng" dirty="0"/>
          </a:p>
          <a:p>
            <a:pPr marL="139700" indent="0">
              <a:buNone/>
            </a:pPr>
            <a:r>
              <a:rPr lang="en-US" sz="1600" u="sng" dirty="0"/>
              <a:t>Strategy 7:</a:t>
            </a:r>
            <a:endParaRPr lang="en-US" sz="1600" dirty="0"/>
          </a:p>
          <a:p>
            <a:pPr marL="139700" indent="0">
              <a:buNone/>
            </a:pPr>
            <a:r>
              <a:rPr lang="en-US" sz="1600" dirty="0"/>
              <a:t>Increase implementation of short course TB infection therapy with rifampin for 4 months (4R) and alternatively, isoniazid/</a:t>
            </a:r>
            <a:r>
              <a:rPr lang="en-US" sz="1600" dirty="0" err="1"/>
              <a:t>rifapentine</a:t>
            </a:r>
            <a:r>
              <a:rPr lang="en-US" sz="1600" dirty="0"/>
              <a:t> weekly for 3 months (3HP) to facilitate completion of TB infection therapy.</a:t>
            </a:r>
          </a:p>
          <a:p>
            <a:pPr marL="139700" indent="0">
              <a:buNone/>
            </a:pPr>
            <a:r>
              <a:rPr lang="en-US" sz="1600" dirty="0"/>
              <a:t> </a:t>
            </a:r>
          </a:p>
          <a:p>
            <a:pPr marL="139700" indent="0">
              <a:buNone/>
            </a:pPr>
            <a:r>
              <a:rPr lang="en-US" sz="1600" u="sng" dirty="0"/>
              <a:t>Objective 7a:</a:t>
            </a:r>
            <a:endParaRPr lang="en-US" sz="1600" dirty="0"/>
          </a:p>
          <a:p>
            <a:r>
              <a:rPr lang="en-US" sz="1600" dirty="0"/>
              <a:t>Perform outreach to medical providers who manage or plan to manage TB infection to advocate for and educate on selection of short course TB infection therapy.</a:t>
            </a:r>
          </a:p>
          <a:p>
            <a:pPr marL="139700" indent="0">
              <a:buNone/>
            </a:pPr>
            <a:r>
              <a:rPr lang="en-US" sz="1600" dirty="0"/>
              <a:t> </a:t>
            </a:r>
          </a:p>
          <a:p>
            <a:pPr marL="139700" indent="0">
              <a:buNone/>
            </a:pPr>
            <a:r>
              <a:rPr lang="en-US" sz="1600" u="sng" dirty="0"/>
              <a:t>Activities:</a:t>
            </a:r>
            <a:endParaRPr lang="en-US" sz="1600" dirty="0"/>
          </a:p>
          <a:p>
            <a:pPr lvl="0"/>
            <a:r>
              <a:rPr lang="en-US" sz="1600" dirty="0"/>
              <a:t>Develop a decision tool for providers to identify patients who are candidates for short course TB infection therapy</a:t>
            </a:r>
          </a:p>
          <a:p>
            <a:pPr lvl="0"/>
            <a:r>
              <a:rPr lang="en-US" sz="1600" dirty="0"/>
              <a:t>Include information about managing drug-drug interactions and adverse effects</a:t>
            </a:r>
          </a:p>
          <a:p>
            <a:pPr lvl="0"/>
            <a:r>
              <a:rPr lang="en-US" sz="1600" dirty="0"/>
              <a:t>Include information about advantages to patient and provider of 4R and 3HP regimens</a:t>
            </a:r>
          </a:p>
          <a:p>
            <a:pPr lvl="0"/>
            <a:r>
              <a:rPr lang="en-US" sz="1600" dirty="0"/>
              <a:t>Collaborate with providers to perform audit/feedback of TB infection completion rates stratified by regimen before and after outreach intervention</a:t>
            </a:r>
          </a:p>
          <a:p>
            <a:pPr lvl="0"/>
            <a:r>
              <a:rPr lang="en-US" sz="1600" dirty="0"/>
              <a:t>Work with community leaders among at-risk populations to identify key messages within the community to increase awareness of shorter course TB infection regimens</a:t>
            </a:r>
          </a:p>
          <a:p>
            <a:pPr lvl="0"/>
            <a:r>
              <a:rPr lang="en-US" sz="1600" dirty="0"/>
              <a:t>Promote and “normalize” 3HP regimen self-administered treatment so providers are aware of it and default to it over 9 months of isoniazid</a:t>
            </a:r>
          </a:p>
          <a:p>
            <a:endParaRPr lang="en-US" sz="1400" dirty="0"/>
          </a:p>
        </p:txBody>
      </p:sp>
    </p:spTree>
    <p:extLst>
      <p:ext uri="{BB962C8B-B14F-4D97-AF65-F5344CB8AC3E}">
        <p14:creationId xmlns:p14="http://schemas.microsoft.com/office/powerpoint/2010/main" val="2072419969"/>
      </p:ext>
    </p:extLst>
  </p:cSld>
  <p:clrMapOvr>
    <a:masterClrMapping/>
  </p:clrMapOvr>
</p:sld>
</file>

<file path=ppt/theme/theme1.xml><?xml version="1.0" encoding="utf-8"?>
<a:theme xmlns:a="http://schemas.openxmlformats.org/drawingml/2006/main" name="Theme1">
  <a:themeElements>
    <a:clrScheme name="Simple Light">
      <a:dk1>
        <a:srgbClr val="000000"/>
      </a:dk1>
      <a:lt1>
        <a:srgbClr val="FFFFFF"/>
      </a:lt1>
      <a:dk2>
        <a:srgbClr val="595959"/>
      </a:dk2>
      <a:lt2>
        <a:srgbClr val="EEEEEE"/>
      </a:lt2>
      <a:accent1>
        <a:srgbClr val="001970"/>
      </a:accent1>
      <a:accent2>
        <a:srgbClr val="2551A3"/>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30668</TotalTime>
  <Words>653</Words>
  <Application>Microsoft Macintosh PowerPoint</Application>
  <PresentationFormat>Widescreen</PresentationFormat>
  <Paragraphs>52</Paragraphs>
  <Slides>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Trebuchet MS</vt:lpstr>
      <vt:lpstr>Theme1</vt:lpstr>
      <vt:lpstr>TB Elimination Plan Colorado </vt:lpstr>
      <vt:lpstr>Background I</vt:lpstr>
      <vt:lpstr>Background II</vt:lpstr>
      <vt:lpstr>The 6 Overarching Goals</vt:lpstr>
      <vt:lpstr>The 6 Overarching Goals</vt:lpstr>
      <vt:lpstr>Goals, Strategies, Objectives, &amp; Activities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TB in Colorado</dc:title>
  <dc:creator>Lawrence, Sydney</dc:creator>
  <cp:lastModifiedBy>Donna Wegener</cp:lastModifiedBy>
  <cp:revision>73</cp:revision>
  <dcterms:created xsi:type="dcterms:W3CDTF">2022-12-05T23:15:22Z</dcterms:created>
  <dcterms:modified xsi:type="dcterms:W3CDTF">2025-12-01T18:31:05Z</dcterms:modified>
</cp:coreProperties>
</file>